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67" r:id="rId15"/>
    <p:sldId id="276" r:id="rId16"/>
    <p:sldId id="285" r:id="rId17"/>
    <p:sldId id="286" r:id="rId18"/>
    <p:sldId id="287" r:id="rId19"/>
    <p:sldId id="289" r:id="rId20"/>
    <p:sldId id="288" r:id="rId21"/>
    <p:sldId id="282" r:id="rId22"/>
    <p:sldId id="283" r:id="rId23"/>
    <p:sldId id="284" r:id="rId24"/>
    <p:sldId id="280" r:id="rId25"/>
    <p:sldId id="281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A6EA433-E441-334C-B60D-E19E68013CDC}">
          <p14:sldIdLst>
            <p14:sldId id="279"/>
            <p14:sldId id="256"/>
          </p14:sldIdLst>
        </p14:section>
        <p14:section name="Sección sin título" id="{BC54B137-FF83-9249-BBA1-1B6728C2D089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72"/>
            <p14:sldId id="266"/>
            <p14:sldId id="267"/>
            <p14:sldId id="276"/>
            <p14:sldId id="285"/>
            <p14:sldId id="286"/>
            <p14:sldId id="287"/>
            <p14:sldId id="289"/>
            <p14:sldId id="288"/>
            <p14:sldId id="282"/>
            <p14:sldId id="283"/>
            <p14:sldId id="284"/>
            <p14:sldId id="280"/>
            <p14:sldId id="281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 cstate="print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print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 cstate="print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e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Congreso argentino de </a:t>
            </a:r>
            <a:r>
              <a:rPr lang="es-ES" dirty="0" err="1" smtClean="0"/>
              <a:t>urologia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sz="3600" dirty="0" err="1" smtClean="0"/>
              <a:t>tucuman</a:t>
            </a:r>
            <a:r>
              <a:rPr lang="es-ES" sz="3600" dirty="0" smtClean="0"/>
              <a:t> 2016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779464" y="5105400"/>
            <a:ext cx="7583487" cy="1752600"/>
          </a:xfrm>
        </p:spPr>
        <p:txBody>
          <a:bodyPr>
            <a:norm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COMITE INFECCIONES</a:t>
            </a:r>
            <a:endParaRPr lang="es-ES" sz="3600" dirty="0"/>
          </a:p>
        </p:txBody>
      </p:sp>
      <p:pic>
        <p:nvPicPr>
          <p:cNvPr id="6" name="Imagen 5" descr="descarga 2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3614859"/>
            <a:ext cx="4079875" cy="165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7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3557681"/>
            <a:ext cx="7583487" cy="306219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La </a:t>
            </a:r>
            <a:r>
              <a:rPr lang="es-ES_tradnl" sz="2900" dirty="0">
                <a:solidFill>
                  <a:srgbClr val="333333"/>
                </a:solidFill>
                <a:effectLst/>
              </a:rPr>
              <a:t>profilaxis antimicrobiana es sólo una de varias medidas para reducir </a:t>
            </a:r>
            <a:r>
              <a:rPr lang="es-ES_tradnl" sz="2900" dirty="0" smtClean="0">
                <a:solidFill>
                  <a:srgbClr val="333333"/>
                </a:solidFill>
                <a:effectLst/>
              </a:rPr>
              <a:t>dichos</a:t>
            </a:r>
          </a:p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 </a:t>
            </a:r>
            <a:r>
              <a:rPr lang="es-ES_tradnl" sz="2900" dirty="0">
                <a:solidFill>
                  <a:srgbClr val="333333"/>
                </a:solidFill>
                <a:effectLst/>
              </a:rPr>
              <a:t>riesgos. Otros incluyen </a:t>
            </a:r>
            <a:r>
              <a:rPr lang="es-ES_tradnl" sz="2900" dirty="0" smtClean="0">
                <a:solidFill>
                  <a:srgbClr val="333333"/>
                </a:solidFill>
                <a:effectLst/>
              </a:rPr>
              <a:t>:</a:t>
            </a:r>
          </a:p>
          <a:p>
            <a:pPr marL="0" indent="0" algn="ctr">
              <a:buNone/>
            </a:pPr>
            <a:endParaRPr lang="es-ES_tradnl" sz="29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            Preparación intestinal,</a:t>
            </a:r>
          </a:p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                Depilación preoperatoria</a:t>
            </a:r>
          </a:p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  Baño antiséptico</a:t>
            </a:r>
          </a:p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    Lavado </a:t>
            </a:r>
            <a:r>
              <a:rPr lang="es-ES_tradnl" sz="2900" dirty="0">
                <a:solidFill>
                  <a:srgbClr val="333333"/>
                </a:solidFill>
                <a:effectLst/>
              </a:rPr>
              <a:t>de </a:t>
            </a:r>
            <a:r>
              <a:rPr lang="es-ES_tradnl" sz="2900" dirty="0" smtClean="0">
                <a:solidFill>
                  <a:srgbClr val="333333"/>
                </a:solidFill>
                <a:effectLst/>
              </a:rPr>
              <a:t>manos</a:t>
            </a:r>
          </a:p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Guantes </a:t>
            </a:r>
            <a:r>
              <a:rPr lang="es-ES_tradnl" sz="2900" dirty="0">
                <a:solidFill>
                  <a:srgbClr val="333333"/>
                </a:solidFill>
                <a:effectLst/>
              </a:rPr>
              <a:t>dobles </a:t>
            </a:r>
            <a:endParaRPr lang="es-ES_tradnl" sz="29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r>
              <a:rPr lang="es-ES_tradnl" sz="2900" dirty="0" smtClean="0">
                <a:solidFill>
                  <a:srgbClr val="333333"/>
                </a:solidFill>
                <a:effectLst/>
              </a:rPr>
              <a:t>                 Campo </a:t>
            </a:r>
            <a:r>
              <a:rPr lang="es-ES_tradnl" sz="2900" dirty="0" err="1" smtClean="0">
                <a:solidFill>
                  <a:srgbClr val="333333"/>
                </a:solidFill>
                <a:effectLst/>
              </a:rPr>
              <a:t>esteril</a:t>
            </a:r>
            <a:r>
              <a:rPr lang="es-ES_tradnl" sz="2900" dirty="0" smtClean="0">
                <a:solidFill>
                  <a:srgbClr val="333333"/>
                </a:solidFill>
                <a:effectLst/>
              </a:rPr>
              <a:t> operatorio </a:t>
            </a:r>
          </a:p>
          <a:p>
            <a:pPr marL="0" indent="0" algn="ctr">
              <a:buNone/>
            </a:pPr>
            <a:endParaRPr lang="es-ES_tradnl" sz="2000" i="1" dirty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dirty="0" smtClean="0">
              <a:solidFill>
                <a:srgbClr val="000090"/>
              </a:solidFill>
              <a:effectLst/>
            </a:endParaRPr>
          </a:p>
          <a:p>
            <a:r>
              <a:rPr lang="en-US" sz="900" i="1" dirty="0">
                <a:effectLst/>
              </a:rPr>
              <a:t>Copyright © 2007 American Urological Association Education and Research, Inc.® 2 Updated September 2008 </a:t>
            </a:r>
            <a:endParaRPr lang="en-US" sz="900" dirty="0"/>
          </a:p>
          <a:p>
            <a:pPr marL="0" indent="0" algn="ctr">
              <a:buNone/>
            </a:pPr>
            <a:endParaRPr lang="es-ES" sz="2000" i="1" dirty="0">
              <a:solidFill>
                <a:srgbClr val="000090"/>
              </a:solidFill>
            </a:endParaRPr>
          </a:p>
          <a:p>
            <a:endParaRPr lang="es-ES" dirty="0"/>
          </a:p>
        </p:txBody>
      </p:sp>
      <p:pic>
        <p:nvPicPr>
          <p:cNvPr id="4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94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2133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endParaRPr lang="es-ES_tradnl" dirty="0">
              <a:effectLst/>
            </a:endParaRPr>
          </a:p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El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mal uso de los antimicrobianos se asocia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con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  Resistencia bacteriana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        Aumento de la morbilidad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Costos en salud</a:t>
            </a:r>
          </a:p>
          <a:p>
            <a:pPr marL="0" indent="0" algn="ctr">
              <a:buNone/>
            </a:pPr>
            <a:endParaRPr lang="es-ES_tradnl" sz="2000" baseline="30000" dirty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baseline="30000" dirty="0" smtClean="0">
              <a:solidFill>
                <a:srgbClr val="000090"/>
              </a:solidFill>
              <a:effectLst/>
            </a:endParaRPr>
          </a:p>
          <a:p>
            <a:r>
              <a:rPr lang="en-US" sz="900" i="1" dirty="0">
                <a:effectLst/>
              </a:rPr>
              <a:t>Copyright © 2007 American Urological Association Education and Research, Inc.® 2 Updated September 2008 </a:t>
            </a:r>
            <a:endParaRPr lang="en-US" sz="900" dirty="0"/>
          </a:p>
          <a:p>
            <a:pPr marL="0" indent="0" algn="ctr">
              <a:buNone/>
            </a:pPr>
            <a:endParaRPr lang="es-ES_tradnl" sz="2000" i="1" baseline="30000" dirty="0">
              <a:solidFill>
                <a:srgbClr val="000090"/>
              </a:solidFill>
              <a:effectLst/>
            </a:endParaRPr>
          </a:p>
        </p:txBody>
      </p:sp>
      <p:sp>
        <p:nvSpPr>
          <p:cNvPr id="5" name="Marcador de posición de imagen 4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4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Imagen 5" descr="pastillas tomandola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5" y="2413000"/>
            <a:ext cx="4196630" cy="274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08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Tres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circunstancias en las cuales se considera con frecuencia una mayor duración de los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antimicrobianos</a:t>
            </a:r>
          </a:p>
          <a:p>
            <a:pPr marL="0" indent="0" algn="ctr">
              <a:buNone/>
            </a:pPr>
            <a:endParaRPr lang="es-ES_tradnl" sz="20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Colocación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de material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protésico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   Presencia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de una infección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existente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Permanencia de un drenaje</a:t>
            </a:r>
          </a:p>
          <a:p>
            <a:pPr marL="0" indent="0" algn="ctr">
              <a:buNone/>
            </a:pPr>
            <a:endParaRPr lang="es-ES_tradnl" sz="2000" dirty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dirty="0" smtClean="0">
              <a:solidFill>
                <a:srgbClr val="000090"/>
              </a:solidFill>
              <a:effectLst/>
            </a:endParaRPr>
          </a:p>
          <a:p>
            <a:r>
              <a:rPr lang="en-US" sz="800" i="1" dirty="0">
                <a:effectLst/>
              </a:rPr>
              <a:t>Copyright © 2007 American Urological Association Education and Research, Inc.® 2 Updated September 2008 </a:t>
            </a:r>
            <a:endParaRPr lang="en-US" sz="800" dirty="0"/>
          </a:p>
          <a:p>
            <a:pPr marL="0" indent="0" algn="ctr">
              <a:buNone/>
            </a:pPr>
            <a:endParaRPr lang="es-ES" sz="2000" i="1" dirty="0">
              <a:solidFill>
                <a:srgbClr val="000090"/>
              </a:solidFill>
            </a:endParaRPr>
          </a:p>
          <a:p>
            <a:endParaRPr lang="es-ES" dirty="0"/>
          </a:p>
        </p:txBody>
      </p:sp>
      <p:pic>
        <p:nvPicPr>
          <p:cNvPr id="5" name="Imagen 4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61462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 smtClean="0"/>
              <a:t>Factores relacionados con el paciente que afectan la respuesta a las infecciones </a:t>
            </a:r>
            <a:r>
              <a:rPr lang="es-ES" sz="2400" b="1" dirty="0" err="1" smtClean="0"/>
              <a:t>quirurgicas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4294967295"/>
          </p:nvPr>
        </p:nvSpPr>
        <p:spPr>
          <a:xfrm>
            <a:off x="0" y="2393950"/>
            <a:ext cx="3565525" cy="3732213"/>
          </a:xfrm>
        </p:spPr>
        <p:txBody>
          <a:bodyPr>
            <a:normAutofit lnSpcReduction="10000"/>
          </a:bodyPr>
          <a:lstStyle/>
          <a:p>
            <a:r>
              <a:rPr lang="es-ES_tradnl" dirty="0">
                <a:solidFill>
                  <a:srgbClr val="333333"/>
                </a:solidFill>
                <a:effectLst/>
              </a:rPr>
              <a:t>C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atéteres </a:t>
            </a:r>
            <a:r>
              <a:rPr lang="es-ES_tradnl" dirty="0">
                <a:solidFill>
                  <a:srgbClr val="333333"/>
                </a:solidFill>
                <a:effectLst/>
              </a:rPr>
              <a:t>externalizados</a:t>
            </a:r>
          </a:p>
          <a:p>
            <a:r>
              <a:rPr lang="es-ES_tradnl" dirty="0" err="1" smtClean="0">
                <a:solidFill>
                  <a:srgbClr val="333333"/>
                </a:solidFill>
                <a:effectLst/>
              </a:rPr>
              <a:t>Colonizacion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 </a:t>
            </a:r>
            <a:r>
              <a:rPr lang="es-ES_tradnl" dirty="0" err="1" smtClean="0">
                <a:solidFill>
                  <a:srgbClr val="333333"/>
                </a:solidFill>
                <a:effectLst/>
              </a:rPr>
              <a:t>endogena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 de</a:t>
            </a:r>
            <a:r>
              <a:rPr lang="es-ES_tradnl" dirty="0">
                <a:solidFill>
                  <a:srgbClr val="333333"/>
                </a:solidFill>
                <a:effectLst/>
              </a:rPr>
              <a:t> 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material </a:t>
            </a:r>
            <a:r>
              <a:rPr lang="es-ES_tradnl" dirty="0" err="1" smtClean="0">
                <a:solidFill>
                  <a:srgbClr val="333333"/>
                </a:solidFill>
                <a:effectLst/>
              </a:rPr>
              <a:t>protesico</a:t>
            </a:r>
            <a:endParaRPr lang="es-ES_tradnl" dirty="0">
              <a:solidFill>
                <a:srgbClr val="333333"/>
              </a:solidFill>
              <a:effectLst/>
            </a:endParaRPr>
          </a:p>
          <a:p>
            <a:r>
              <a:rPr lang="es-ES_tradnl" dirty="0">
                <a:solidFill>
                  <a:srgbClr val="333333"/>
                </a:solidFill>
                <a:effectLst/>
              </a:rPr>
              <a:t>I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nfecciones </a:t>
            </a:r>
            <a:r>
              <a:rPr lang="es-ES_tradnl" dirty="0">
                <a:solidFill>
                  <a:srgbClr val="333333"/>
                </a:solidFill>
                <a:effectLst/>
              </a:rPr>
              <a:t>coexistentes 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distantes</a:t>
            </a:r>
            <a:endParaRPr lang="es-ES_tradnl" dirty="0">
              <a:solidFill>
                <a:srgbClr val="333333"/>
              </a:solidFill>
              <a:effectLst/>
            </a:endParaRPr>
          </a:p>
          <a:p>
            <a:r>
              <a:rPr lang="es-ES_tradnl" dirty="0">
                <a:solidFill>
                  <a:srgbClr val="333333"/>
                </a:solidFill>
                <a:effectLst/>
              </a:rPr>
              <a:t>H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ospitalización prolongada</a:t>
            </a:r>
            <a:endParaRPr lang="es-ES_tradnl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294967295"/>
          </p:nvPr>
        </p:nvSpPr>
        <p:spPr>
          <a:xfrm>
            <a:off x="5578475" y="2393950"/>
            <a:ext cx="3565525" cy="3732213"/>
          </a:xfrm>
        </p:spPr>
        <p:txBody>
          <a:bodyPr>
            <a:normAutofit fontScale="92500"/>
          </a:bodyPr>
          <a:lstStyle/>
          <a:p>
            <a:r>
              <a:rPr lang="es-ES_tradnl" dirty="0">
                <a:solidFill>
                  <a:srgbClr val="333333"/>
                </a:solidFill>
                <a:effectLst/>
              </a:rPr>
              <a:t>Edad avanzada</a:t>
            </a:r>
          </a:p>
          <a:p>
            <a:r>
              <a:rPr lang="es-ES_tradnl" dirty="0">
                <a:solidFill>
                  <a:srgbClr val="333333"/>
                </a:solidFill>
                <a:effectLst/>
              </a:rPr>
              <a:t>A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nomalías </a:t>
            </a:r>
            <a:r>
              <a:rPr lang="es-ES_tradnl" dirty="0">
                <a:solidFill>
                  <a:srgbClr val="333333"/>
                </a:solidFill>
                <a:effectLst/>
              </a:rPr>
              <a:t>anatómicas del tracto urinario</a:t>
            </a:r>
          </a:p>
          <a:p>
            <a:r>
              <a:rPr lang="es-ES_tradnl" dirty="0">
                <a:solidFill>
                  <a:srgbClr val="333333"/>
                </a:solidFill>
                <a:effectLst/>
              </a:rPr>
              <a:t>El mal estado nutricional</a:t>
            </a:r>
          </a:p>
          <a:p>
            <a:r>
              <a:rPr lang="es-ES_tradnl" dirty="0" smtClean="0">
                <a:solidFill>
                  <a:srgbClr val="333333"/>
                </a:solidFill>
                <a:effectLst/>
              </a:rPr>
              <a:t>Tabaquismo</a:t>
            </a:r>
            <a:endParaRPr lang="es-ES_tradnl" dirty="0">
              <a:solidFill>
                <a:srgbClr val="333333"/>
              </a:solidFill>
              <a:effectLst/>
            </a:endParaRPr>
          </a:p>
          <a:p>
            <a:r>
              <a:rPr lang="es-ES_tradnl" dirty="0" err="1" smtClean="0">
                <a:solidFill>
                  <a:srgbClr val="333333"/>
                </a:solidFill>
                <a:effectLst/>
              </a:rPr>
              <a:t>Corticoterapia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 </a:t>
            </a:r>
            <a:r>
              <a:rPr lang="es-ES_tradnl" dirty="0">
                <a:solidFill>
                  <a:srgbClr val="333333"/>
                </a:solidFill>
                <a:effectLst/>
              </a:rPr>
              <a:t>crónica</a:t>
            </a:r>
          </a:p>
          <a:p>
            <a:r>
              <a:rPr lang="es-ES_tradnl" dirty="0">
                <a:solidFill>
                  <a:srgbClr val="333333"/>
                </a:solidFill>
                <a:effectLst/>
              </a:rPr>
              <a:t>Inmunodeficiencia</a:t>
            </a:r>
          </a:p>
          <a:p>
            <a:endParaRPr lang="es-ES" i="1" dirty="0">
              <a:solidFill>
                <a:srgbClr val="00009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25328" y="6365557"/>
            <a:ext cx="455827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2"/>
                </a:solidFill>
              </a:rPr>
              <a:t>Copyright © 2007 American Urological Association Education and Research, Inc.® 2 Updated September 2008 </a:t>
            </a:r>
            <a:endParaRPr lang="en-US" sz="800" dirty="0">
              <a:solidFill>
                <a:schemeClr val="bg2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645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dirty="0" smtClean="0">
                <a:effectLst/>
              </a:rPr>
              <a:t/>
            </a:r>
            <a:br>
              <a:rPr lang="es-ES_tradnl" sz="2000" dirty="0" smtClean="0">
                <a:effectLst/>
              </a:rPr>
            </a:br>
            <a:r>
              <a:rPr lang="es-ES_tradnl" sz="2000" b="1" dirty="0" smtClean="0">
                <a:effectLst/>
              </a:rPr>
              <a:t>Clasificación </a:t>
            </a:r>
            <a:r>
              <a:rPr lang="es-ES_tradnl" sz="2000" b="1" dirty="0">
                <a:effectLst/>
              </a:rPr>
              <a:t>de heridas quirúrgicas</a:t>
            </a:r>
            <a:r>
              <a:rPr lang="es-ES_tradnl" dirty="0">
                <a:effectLst/>
              </a:rPr>
              <a:t/>
            </a:r>
            <a:br>
              <a:rPr lang="es-ES_tradnl" dirty="0">
                <a:effectLst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393546"/>
            <a:ext cx="7583488" cy="546445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_tradnl" sz="2000" i="1" u="sng" dirty="0" smtClean="0">
              <a:solidFill>
                <a:srgbClr val="000090"/>
              </a:solidFill>
              <a:effectLst/>
            </a:endParaRPr>
          </a:p>
          <a:p>
            <a:pPr marL="0" indent="0">
              <a:buNone/>
            </a:pPr>
            <a:r>
              <a:rPr lang="es-ES_tradnl" sz="2000" u="sng" dirty="0" smtClean="0">
                <a:solidFill>
                  <a:srgbClr val="333333"/>
                </a:solidFill>
                <a:effectLst/>
              </a:rPr>
              <a:t>Limpia</a:t>
            </a:r>
            <a:endParaRPr lang="es-ES_tradnl" sz="2000" u="sng" dirty="0">
              <a:solidFill>
                <a:srgbClr val="333333"/>
              </a:solidFill>
              <a:effectLst/>
            </a:endParaRPr>
          </a:p>
          <a:p>
            <a:r>
              <a:rPr lang="es-ES_tradnl" sz="2000" dirty="0">
                <a:solidFill>
                  <a:srgbClr val="333333"/>
                </a:solidFill>
                <a:effectLst/>
              </a:rPr>
              <a:t>S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itio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de la operación no infectada, con cierre primario de la piel.</a:t>
            </a:r>
          </a:p>
          <a:p>
            <a:pPr marL="0" indent="0">
              <a:buNone/>
            </a:pPr>
            <a:r>
              <a:rPr lang="es-ES_tradnl" sz="2000" u="sng" dirty="0">
                <a:solidFill>
                  <a:srgbClr val="333333"/>
                </a:solidFill>
                <a:effectLst/>
              </a:rPr>
              <a:t>L</a:t>
            </a:r>
            <a:r>
              <a:rPr lang="es-ES_tradnl" sz="2000" u="sng" dirty="0" smtClean="0">
                <a:solidFill>
                  <a:srgbClr val="333333"/>
                </a:solidFill>
                <a:effectLst/>
              </a:rPr>
              <a:t>impia contaminada</a:t>
            </a:r>
            <a:endParaRPr lang="es-ES_tradnl" sz="2000" u="sng" dirty="0">
              <a:solidFill>
                <a:srgbClr val="333333"/>
              </a:solidFill>
              <a:effectLst/>
            </a:endParaRPr>
          </a:p>
          <a:p>
            <a:r>
              <a:rPr lang="es-ES_tradnl" sz="2000" dirty="0" smtClean="0">
                <a:solidFill>
                  <a:srgbClr val="333333"/>
                </a:solidFill>
                <a:effectLst/>
              </a:rPr>
              <a:t>Acceso a nivel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respiratorio, gastrointestinal, genital o urinario.</a:t>
            </a:r>
          </a:p>
          <a:p>
            <a:pPr marL="0" indent="0">
              <a:buNone/>
            </a:pPr>
            <a:r>
              <a:rPr lang="es-ES_tradnl" sz="2000" u="sng" dirty="0" smtClean="0">
                <a:solidFill>
                  <a:srgbClr val="333333"/>
                </a:solidFill>
                <a:effectLst/>
              </a:rPr>
              <a:t>Contaminada</a:t>
            </a:r>
            <a:endParaRPr lang="es-ES_tradnl" sz="2000" u="sng" dirty="0">
              <a:solidFill>
                <a:srgbClr val="333333"/>
              </a:solidFill>
              <a:effectLst/>
            </a:endParaRPr>
          </a:p>
          <a:p>
            <a:r>
              <a:rPr lang="es-ES_tradnl" sz="2000" dirty="0">
                <a:solidFill>
                  <a:srgbClr val="333333"/>
                </a:solidFill>
                <a:effectLst/>
              </a:rPr>
              <a:t>H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eridas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accidentales, rotura importante de la técnica estéril,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 derrame del contenido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gastrointestinal, o la presencia de inflamación aguda no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purulenta, en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el sitio operatorio</a:t>
            </a:r>
            <a:r>
              <a:rPr lang="es-ES_tradnl" dirty="0" smtClean="0">
                <a:solidFill>
                  <a:srgbClr val="333333"/>
                </a:solidFill>
                <a:effectLst/>
              </a:rPr>
              <a:t>.</a:t>
            </a:r>
          </a:p>
          <a:p>
            <a:endParaRPr lang="es-ES_tradnl" i="1" dirty="0">
              <a:solidFill>
                <a:srgbClr val="000090"/>
              </a:solidFill>
              <a:effectLst/>
            </a:endParaRPr>
          </a:p>
          <a:p>
            <a:pPr marL="0" indent="0">
              <a:buNone/>
            </a:pPr>
            <a:r>
              <a:rPr lang="en-US" sz="800" i="1" dirty="0">
                <a:effectLst/>
              </a:rPr>
              <a:t>Copyright © 2007 American Urological Association Education and Research, Inc.® 2 Updated September 2008 </a:t>
            </a:r>
            <a:endParaRPr lang="en-US" sz="800" dirty="0"/>
          </a:p>
          <a:p>
            <a:endParaRPr lang="es-ES" sz="2000" i="1" dirty="0">
              <a:solidFill>
                <a:srgbClr val="000090"/>
              </a:solidFill>
            </a:endParaRPr>
          </a:p>
        </p:txBody>
      </p:sp>
      <p:pic>
        <p:nvPicPr>
          <p:cNvPr id="4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8825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b="1" dirty="0">
                <a:effectLst/>
              </a:rPr>
              <a:t>Clasificación de heridas quirúrgicas</a:t>
            </a:r>
            <a:endParaRPr lang="es-ES" sz="2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000" u="sng" dirty="0">
                <a:effectLst/>
              </a:rPr>
              <a:t>Sucia infectada</a:t>
            </a:r>
          </a:p>
          <a:p>
            <a:pPr marL="0" indent="0">
              <a:buNone/>
            </a:pPr>
            <a:r>
              <a:rPr lang="es-ES_tradnl" sz="2000" dirty="0" smtClean="0">
                <a:effectLst/>
              </a:rPr>
              <a:t>Herida </a:t>
            </a:r>
            <a:r>
              <a:rPr lang="es-ES_tradnl" sz="2000" dirty="0">
                <a:effectLst/>
              </a:rPr>
              <a:t>accidental </a:t>
            </a:r>
            <a:r>
              <a:rPr lang="es-ES_tradnl" sz="2000" dirty="0" smtClean="0">
                <a:effectLst/>
              </a:rPr>
              <a:t>con </a:t>
            </a:r>
            <a:r>
              <a:rPr lang="es-ES_tradnl" sz="2000" dirty="0">
                <a:effectLst/>
              </a:rPr>
              <a:t>tejido desvitalizado o la presencia </a:t>
            </a:r>
            <a:r>
              <a:rPr lang="es-ES_tradnl" sz="2000" dirty="0" smtClean="0">
                <a:effectLst/>
              </a:rPr>
              <a:t>de</a:t>
            </a:r>
          </a:p>
          <a:p>
            <a:pPr marL="0" indent="0">
              <a:buNone/>
            </a:pPr>
            <a:r>
              <a:rPr lang="es-ES_tradnl" sz="2000" dirty="0" smtClean="0">
                <a:effectLst/>
              </a:rPr>
              <a:t> </a:t>
            </a:r>
            <a:r>
              <a:rPr lang="es-ES_tradnl" sz="2000" dirty="0">
                <a:effectLst/>
              </a:rPr>
              <a:t>una infección clínica o víscera perforada en el </a:t>
            </a:r>
            <a:r>
              <a:rPr lang="es-ES_tradnl" sz="2000" dirty="0" smtClean="0">
                <a:effectLst/>
              </a:rPr>
              <a:t>sitio operatorio.</a:t>
            </a:r>
          </a:p>
          <a:p>
            <a:pPr marL="0" indent="0">
              <a:buNone/>
            </a:pPr>
            <a:r>
              <a:rPr lang="es-ES_tradnl" sz="2000" dirty="0">
                <a:effectLst/>
              </a:rPr>
              <a:t> L</a:t>
            </a:r>
            <a:r>
              <a:rPr lang="es-ES_tradnl" sz="2000" dirty="0" smtClean="0">
                <a:effectLst/>
              </a:rPr>
              <a:t>os </a:t>
            </a:r>
            <a:r>
              <a:rPr lang="es-ES_tradnl" sz="2000" dirty="0">
                <a:effectLst/>
              </a:rPr>
              <a:t>organismos que pueden causar la infección </a:t>
            </a:r>
            <a:r>
              <a:rPr lang="es-ES_tradnl" sz="2000" dirty="0" smtClean="0">
                <a:effectLst/>
              </a:rPr>
              <a:t>postoperatoria en estos casos, son los que se encontraban </a:t>
            </a:r>
            <a:r>
              <a:rPr lang="es-ES_tradnl" sz="2000" dirty="0">
                <a:effectLst/>
              </a:rPr>
              <a:t>presentes en el </a:t>
            </a:r>
            <a:r>
              <a:rPr lang="es-ES_tradnl" sz="2000" dirty="0" smtClean="0">
                <a:effectLst/>
              </a:rPr>
              <a:t>sitio </a:t>
            </a:r>
            <a:r>
              <a:rPr lang="es-ES_tradnl" sz="2000" dirty="0" err="1" smtClean="0">
                <a:effectLst/>
              </a:rPr>
              <a:t>quirurgico</a:t>
            </a:r>
            <a:r>
              <a:rPr lang="es-ES_tradnl" sz="2000" dirty="0" smtClean="0">
                <a:effectLst/>
              </a:rPr>
              <a:t> antes </a:t>
            </a:r>
            <a:r>
              <a:rPr lang="es-ES_tradnl" sz="2000" dirty="0">
                <a:effectLst/>
              </a:rPr>
              <a:t>de la cirugía.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n-US" sz="900" i="1" dirty="0">
                <a:effectLst/>
              </a:rPr>
              <a:t>Copyright © 2007 American Urological Association Education and Research, Inc.® 2 Updated September 2008 </a:t>
            </a:r>
            <a:endParaRPr lang="en-US" sz="900" dirty="0"/>
          </a:p>
          <a:p>
            <a:endParaRPr lang="es-ES" dirty="0"/>
          </a:p>
        </p:txBody>
      </p:sp>
      <p:pic>
        <p:nvPicPr>
          <p:cNvPr id="4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5491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 smtClean="0"/>
              <a:t>Familia de </a:t>
            </a:r>
            <a:r>
              <a:rPr lang="es-ES" sz="2400" b="1" dirty="0" err="1" smtClean="0"/>
              <a:t>antibioticos</a:t>
            </a:r>
            <a:endParaRPr lang="es-ES" sz="24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400" dirty="0" err="1">
                <a:effectLst/>
              </a:rPr>
              <a:t>Fluoroquinolones</a:t>
            </a:r>
            <a:r>
              <a:rPr lang="pt-BR" sz="2400" dirty="0">
                <a:effectLst/>
              </a:rPr>
              <a:t> </a:t>
            </a:r>
            <a:endParaRPr lang="pt-BR" sz="2400" dirty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r>
              <a:rPr lang="da-DK" sz="2400" dirty="0" err="1" smtClean="0">
                <a:effectLst/>
              </a:rPr>
              <a:t>Aminoglycosides</a:t>
            </a:r>
            <a:r>
              <a:rPr lang="da-DK" sz="2400" dirty="0" smtClean="0">
                <a:effectLst/>
              </a:rPr>
              <a:t> </a:t>
            </a:r>
            <a:endParaRPr lang="da-DK" sz="2400" dirty="0"/>
          </a:p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>
                <a:solidFill>
                  <a:srgbClr val="000090"/>
                </a:solidFill>
                <a:effectLst/>
              </a:rPr>
              <a:t>Levafloxacin</a:t>
            </a:r>
            <a:r>
              <a:rPr lang="pt-BR" dirty="0">
                <a:solidFill>
                  <a:srgbClr val="000090"/>
                </a:solidFill>
                <a:effectLst/>
              </a:rPr>
              <a:t>: </a:t>
            </a:r>
            <a:r>
              <a:rPr lang="pt-BR" dirty="0">
                <a:effectLst/>
              </a:rPr>
              <a:t>500 mg PO single dose </a:t>
            </a:r>
          </a:p>
          <a:p>
            <a:r>
              <a:rPr lang="pt-BR" dirty="0" err="1" smtClean="0">
                <a:solidFill>
                  <a:srgbClr val="000090"/>
                </a:solidFill>
                <a:effectLst/>
              </a:rPr>
              <a:t>Ciprofloxacin</a:t>
            </a:r>
            <a:r>
              <a:rPr lang="pt-BR" dirty="0">
                <a:solidFill>
                  <a:srgbClr val="000090"/>
                </a:solidFill>
                <a:effectLst/>
              </a:rPr>
              <a:t>: </a:t>
            </a:r>
            <a:r>
              <a:rPr lang="pt-BR" dirty="0">
                <a:effectLst/>
              </a:rPr>
              <a:t>500 mg PO [q12h</a:t>
            </a:r>
            <a:r>
              <a:rPr lang="pt-BR" dirty="0" smtClean="0">
                <a:effectLst/>
              </a:rPr>
              <a:t>]</a:t>
            </a:r>
          </a:p>
          <a:p>
            <a:r>
              <a:rPr lang="pt-BR" dirty="0" smtClean="0">
                <a:solidFill>
                  <a:srgbClr val="000090"/>
                </a:solidFill>
                <a:effectLst/>
              </a:rPr>
              <a:t> </a:t>
            </a:r>
            <a:r>
              <a:rPr lang="pt-BR" dirty="0" err="1">
                <a:solidFill>
                  <a:srgbClr val="000090"/>
                </a:solidFill>
                <a:effectLst/>
              </a:rPr>
              <a:t>Ofloxacin</a:t>
            </a:r>
            <a:r>
              <a:rPr lang="pt-BR" dirty="0">
                <a:effectLst/>
              </a:rPr>
              <a:t>: 400 mg PO [q12h] </a:t>
            </a:r>
            <a:endParaRPr lang="pt-BR" dirty="0"/>
          </a:p>
          <a:p>
            <a:endParaRPr lang="es-ES_tradnl" dirty="0" smtClean="0">
              <a:effectLst/>
            </a:endParaRPr>
          </a:p>
          <a:p>
            <a:r>
              <a:rPr lang="es-ES_tradnl" dirty="0" err="1" smtClean="0">
                <a:solidFill>
                  <a:srgbClr val="000090"/>
                </a:solidFill>
                <a:effectLst/>
              </a:rPr>
              <a:t>Gentamicin</a:t>
            </a:r>
            <a:r>
              <a:rPr lang="es-ES_tradnl" dirty="0">
                <a:solidFill>
                  <a:srgbClr val="000090"/>
                </a:solidFill>
                <a:effectLst/>
              </a:rPr>
              <a:t>: </a:t>
            </a:r>
            <a:r>
              <a:rPr lang="es-ES_tradnl" dirty="0">
                <a:effectLst/>
              </a:rPr>
              <a:t>5 mg/kg IV single </a:t>
            </a:r>
            <a:r>
              <a:rPr lang="es-ES_tradnl" dirty="0" err="1">
                <a:effectLst/>
              </a:rPr>
              <a:t>dose</a:t>
            </a:r>
            <a:r>
              <a:rPr lang="es-ES_tradnl" dirty="0">
                <a:effectLst/>
              </a:rPr>
              <a:t> </a:t>
            </a:r>
            <a:endParaRPr lang="es-ES_tradnl" dirty="0" smtClean="0">
              <a:effectLst/>
            </a:endParaRPr>
          </a:p>
          <a:p>
            <a:r>
              <a:rPr lang="es-ES_tradnl" dirty="0" err="1" smtClean="0">
                <a:solidFill>
                  <a:srgbClr val="000090"/>
                </a:solidFill>
                <a:effectLst/>
              </a:rPr>
              <a:t>Tobramycin</a:t>
            </a:r>
            <a:r>
              <a:rPr lang="es-ES_tradnl" dirty="0">
                <a:effectLst/>
              </a:rPr>
              <a:t>: 5 mg/kg IV single </a:t>
            </a:r>
            <a:r>
              <a:rPr lang="es-ES_tradnl" dirty="0" err="1">
                <a:effectLst/>
              </a:rPr>
              <a:t>dose</a:t>
            </a:r>
            <a:r>
              <a:rPr lang="es-ES_tradnl" dirty="0">
                <a:effectLst/>
              </a:rPr>
              <a:t> </a:t>
            </a:r>
            <a:endParaRPr lang="es-ES_tradnl" dirty="0" smtClean="0">
              <a:effectLst/>
            </a:endParaRPr>
          </a:p>
          <a:p>
            <a:r>
              <a:rPr lang="es-ES_tradnl" dirty="0" err="1" smtClean="0">
                <a:solidFill>
                  <a:srgbClr val="000090"/>
                </a:solidFill>
                <a:effectLst/>
              </a:rPr>
              <a:t>Amikacin</a:t>
            </a:r>
            <a:r>
              <a:rPr lang="es-ES_tradnl" dirty="0">
                <a:solidFill>
                  <a:srgbClr val="000090"/>
                </a:solidFill>
                <a:effectLst/>
              </a:rPr>
              <a:t>: </a:t>
            </a:r>
            <a:r>
              <a:rPr lang="es-ES_tradnl" dirty="0">
                <a:effectLst/>
              </a:rPr>
              <a:t>15 mg/kg IV single </a:t>
            </a:r>
            <a:r>
              <a:rPr lang="es-ES_tradnl" dirty="0" err="1">
                <a:effectLst/>
              </a:rPr>
              <a:t>dose</a:t>
            </a:r>
            <a:r>
              <a:rPr lang="es-ES_tradnl" dirty="0">
                <a:effectLst/>
              </a:rPr>
              <a:t> </a:t>
            </a:r>
            <a:endParaRPr lang="es-ES_tradnl" dirty="0"/>
          </a:p>
          <a:p>
            <a:endParaRPr lang="es-ES" dirty="0"/>
          </a:p>
        </p:txBody>
      </p:sp>
      <p:pic>
        <p:nvPicPr>
          <p:cNvPr id="6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35358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34607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/>
              <a:t>Familia de </a:t>
            </a:r>
            <a:r>
              <a:rPr lang="es-ES" sz="2400" b="1" dirty="0" err="1"/>
              <a:t>antibioticos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effectLst/>
              </a:rPr>
              <a:t>1st </a:t>
            </a:r>
            <a:r>
              <a:rPr lang="fr-FR" dirty="0" err="1">
                <a:effectLst/>
              </a:rPr>
              <a:t>Generation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cephalosporins</a:t>
            </a:r>
            <a:r>
              <a:rPr lang="fr-FR" dirty="0">
                <a:effectLst/>
              </a:rPr>
              <a:t> </a:t>
            </a:r>
            <a:endParaRPr lang="fr-FR" dirty="0" smtClean="0">
              <a:effectLst/>
            </a:endParaRPr>
          </a:p>
          <a:p>
            <a:endParaRPr lang="fr-FR" dirty="0">
              <a:effectLst/>
            </a:endParaRPr>
          </a:p>
          <a:p>
            <a:endParaRPr lang="fr-FR" dirty="0"/>
          </a:p>
          <a:p>
            <a:endParaRPr lang="es-ES" dirty="0" smtClean="0"/>
          </a:p>
          <a:p>
            <a:endParaRPr lang="es-ES" dirty="0"/>
          </a:p>
          <a:p>
            <a:r>
              <a:rPr lang="en-US" dirty="0">
                <a:effectLst/>
              </a:rPr>
              <a:t>2nd Generation </a:t>
            </a:r>
            <a:r>
              <a:rPr lang="en-US" dirty="0" err="1">
                <a:effectLst/>
              </a:rPr>
              <a:t>cephalosporins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502920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>
                <a:solidFill>
                  <a:srgbClr val="000090"/>
                </a:solidFill>
                <a:effectLst/>
              </a:rPr>
              <a:t>Cephalexin</a:t>
            </a:r>
            <a:r>
              <a:rPr lang="cs-CZ" dirty="0">
                <a:effectLst/>
              </a:rPr>
              <a:t>: 500 mg PO [q6h</a:t>
            </a:r>
            <a:r>
              <a:rPr lang="cs-CZ" dirty="0" smtClean="0">
                <a:effectLst/>
              </a:rPr>
              <a:t>]</a:t>
            </a:r>
          </a:p>
          <a:p>
            <a:r>
              <a:rPr lang="cs-CZ" dirty="0" smtClean="0">
                <a:effectLst/>
              </a:rPr>
              <a:t> </a:t>
            </a:r>
            <a:r>
              <a:rPr lang="cs-CZ" dirty="0" err="1">
                <a:effectLst/>
              </a:rPr>
              <a:t>Cephradine</a:t>
            </a:r>
            <a:r>
              <a:rPr lang="cs-CZ" dirty="0">
                <a:effectLst/>
              </a:rPr>
              <a:t>: 500 mg PO [q6h</a:t>
            </a:r>
            <a:r>
              <a:rPr lang="cs-CZ" dirty="0" smtClean="0">
                <a:effectLst/>
              </a:rPr>
              <a:t>]</a:t>
            </a:r>
          </a:p>
          <a:p>
            <a:r>
              <a:rPr lang="cs-CZ" dirty="0" smtClean="0">
                <a:effectLst/>
              </a:rPr>
              <a:t> </a:t>
            </a:r>
            <a:r>
              <a:rPr lang="cs-CZ" dirty="0" err="1">
                <a:effectLst/>
              </a:rPr>
              <a:t>Cefadroxil</a:t>
            </a:r>
            <a:r>
              <a:rPr lang="cs-CZ" dirty="0">
                <a:effectLst/>
              </a:rPr>
              <a:t>: 500 mg PO [q12h] </a:t>
            </a:r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r>
              <a:rPr lang="cs-CZ" dirty="0" err="1" smtClean="0">
                <a:solidFill>
                  <a:srgbClr val="000090"/>
                </a:solidFill>
                <a:effectLst/>
              </a:rPr>
              <a:t>Cefazolin</a:t>
            </a:r>
            <a:r>
              <a:rPr lang="cs-CZ" dirty="0">
                <a:solidFill>
                  <a:srgbClr val="000090"/>
                </a:solidFill>
                <a:effectLst/>
              </a:rPr>
              <a:t>: </a:t>
            </a:r>
            <a:r>
              <a:rPr lang="cs-CZ" dirty="0">
                <a:effectLst/>
              </a:rPr>
              <a:t>1 g IV [q8h] </a:t>
            </a:r>
            <a:endParaRPr lang="cs-CZ" dirty="0"/>
          </a:p>
          <a:p>
            <a:r>
              <a:rPr lang="is-IS" dirty="0">
                <a:solidFill>
                  <a:srgbClr val="000090"/>
                </a:solidFill>
                <a:effectLst/>
              </a:rPr>
              <a:t>Cefaclor: </a:t>
            </a:r>
            <a:r>
              <a:rPr lang="is-IS" dirty="0">
                <a:effectLst/>
              </a:rPr>
              <a:t>500 mg PO [q8h</a:t>
            </a:r>
            <a:r>
              <a:rPr lang="is-IS" dirty="0" smtClean="0">
                <a:effectLst/>
              </a:rPr>
              <a:t>]</a:t>
            </a:r>
          </a:p>
          <a:p>
            <a:r>
              <a:rPr lang="is-IS" dirty="0" smtClean="0">
                <a:effectLst/>
              </a:rPr>
              <a:t> </a:t>
            </a:r>
            <a:r>
              <a:rPr lang="is-IS" dirty="0">
                <a:effectLst/>
              </a:rPr>
              <a:t>Cefprozil: 500 mg PO [q12h</a:t>
            </a:r>
            <a:r>
              <a:rPr lang="is-IS" dirty="0" smtClean="0">
                <a:effectLst/>
              </a:rPr>
              <a:t>]</a:t>
            </a:r>
          </a:p>
          <a:p>
            <a:r>
              <a:rPr lang="is-IS" dirty="0" smtClean="0">
                <a:solidFill>
                  <a:srgbClr val="000090"/>
                </a:solidFill>
                <a:effectLst/>
              </a:rPr>
              <a:t> </a:t>
            </a:r>
            <a:r>
              <a:rPr lang="is-IS" dirty="0">
                <a:solidFill>
                  <a:srgbClr val="000090"/>
                </a:solidFill>
                <a:effectLst/>
              </a:rPr>
              <a:t>Cefuroxime: </a:t>
            </a:r>
            <a:r>
              <a:rPr lang="is-IS" dirty="0">
                <a:effectLst/>
              </a:rPr>
              <a:t>500 mg PO [q12h</a:t>
            </a:r>
            <a:r>
              <a:rPr lang="is-IS" dirty="0" smtClean="0">
                <a:effectLst/>
              </a:rPr>
              <a:t>]</a:t>
            </a:r>
          </a:p>
          <a:p>
            <a:r>
              <a:rPr lang="is-IS" dirty="0" smtClean="0">
                <a:effectLst/>
              </a:rPr>
              <a:t> </a:t>
            </a:r>
            <a:r>
              <a:rPr lang="is-IS" dirty="0">
                <a:effectLst/>
              </a:rPr>
              <a:t>Cefoxitin: 1 - 2 g IV [q8h] </a:t>
            </a:r>
            <a:endParaRPr lang="is-IS" dirty="0"/>
          </a:p>
          <a:p>
            <a:endParaRPr lang="es-ES" dirty="0"/>
          </a:p>
        </p:txBody>
      </p:sp>
      <p:pic>
        <p:nvPicPr>
          <p:cNvPr id="5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59521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/>
              <a:t>Familia de </a:t>
            </a:r>
            <a:r>
              <a:rPr lang="es-ES" sz="2400" b="1" dirty="0" err="1"/>
              <a:t>antibioticos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3rd Generation </a:t>
            </a:r>
            <a:r>
              <a:rPr lang="en-US" dirty="0" err="1">
                <a:effectLst/>
              </a:rPr>
              <a:t>cephalosporins</a:t>
            </a:r>
            <a:r>
              <a:rPr lang="en-US" dirty="0">
                <a:effectLst/>
              </a:rPr>
              <a:t> (oral agents not listed) </a:t>
            </a:r>
            <a:endParaRPr lang="en-US" dirty="0"/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>
                <a:effectLst/>
              </a:rPr>
              <a:t>Ceftizoxime</a:t>
            </a:r>
            <a:r>
              <a:rPr lang="it-IT" dirty="0">
                <a:effectLst/>
              </a:rPr>
              <a:t>: 1 g IV [q8h</a:t>
            </a:r>
            <a:r>
              <a:rPr lang="it-IT" dirty="0" smtClean="0">
                <a:effectLst/>
              </a:rPr>
              <a:t>]</a:t>
            </a:r>
          </a:p>
          <a:p>
            <a:r>
              <a:rPr lang="it-IT" dirty="0" smtClean="0">
                <a:effectLst/>
              </a:rPr>
              <a:t> </a:t>
            </a:r>
            <a:r>
              <a:rPr lang="it-IT" dirty="0" err="1">
                <a:effectLst/>
              </a:rPr>
              <a:t>Ceftazidime</a:t>
            </a:r>
            <a:r>
              <a:rPr lang="it-IT" dirty="0">
                <a:effectLst/>
              </a:rPr>
              <a:t>: 1 g IV [q12h</a:t>
            </a:r>
            <a:r>
              <a:rPr lang="it-IT" dirty="0" smtClean="0">
                <a:effectLst/>
              </a:rPr>
              <a:t>]</a:t>
            </a:r>
          </a:p>
          <a:p>
            <a:r>
              <a:rPr lang="it-IT" dirty="0" smtClean="0">
                <a:solidFill>
                  <a:srgbClr val="0000FF"/>
                </a:solidFill>
                <a:effectLst/>
              </a:rPr>
              <a:t> </a:t>
            </a:r>
            <a:r>
              <a:rPr lang="it-IT" dirty="0" err="1">
                <a:solidFill>
                  <a:srgbClr val="0000FF"/>
                </a:solidFill>
                <a:effectLst/>
              </a:rPr>
              <a:t>Ceftriaxone</a:t>
            </a:r>
            <a:r>
              <a:rPr lang="it-IT" dirty="0">
                <a:solidFill>
                  <a:srgbClr val="0000FF"/>
                </a:solidFill>
                <a:effectLst/>
              </a:rPr>
              <a:t>: </a:t>
            </a:r>
            <a:r>
              <a:rPr lang="it-IT" dirty="0">
                <a:effectLst/>
              </a:rPr>
              <a:t>1 - 2 IV single dose </a:t>
            </a:r>
            <a:endParaRPr lang="it-IT" dirty="0" smtClean="0">
              <a:effectLst/>
            </a:endParaRPr>
          </a:p>
          <a:p>
            <a:r>
              <a:rPr lang="it-IT" dirty="0" err="1" smtClean="0">
                <a:effectLst/>
              </a:rPr>
              <a:t>Cefotaxime</a:t>
            </a:r>
            <a:r>
              <a:rPr lang="it-IT" dirty="0">
                <a:effectLst/>
              </a:rPr>
              <a:t>: 1 g IV [q8h] </a:t>
            </a:r>
            <a:endParaRPr lang="it-IT" dirty="0"/>
          </a:p>
          <a:p>
            <a:endParaRPr lang="es-ES" dirty="0"/>
          </a:p>
        </p:txBody>
      </p:sp>
      <p:pic>
        <p:nvPicPr>
          <p:cNvPr id="5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95484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/>
              <a:t>Familia de </a:t>
            </a:r>
            <a:r>
              <a:rPr lang="es-ES" sz="2400" b="1" dirty="0" err="1"/>
              <a:t>antibioticos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Others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>
                <a:solidFill>
                  <a:srgbClr val="0000FF"/>
                </a:solidFill>
                <a:effectLst/>
              </a:rPr>
              <a:t>Amoxicillin</a:t>
            </a:r>
            <a:r>
              <a:rPr lang="pl-PL" dirty="0">
                <a:solidFill>
                  <a:srgbClr val="0000FF"/>
                </a:solidFill>
                <a:effectLst/>
              </a:rPr>
              <a:t>/</a:t>
            </a:r>
            <a:r>
              <a:rPr lang="pl-PL" dirty="0" err="1">
                <a:solidFill>
                  <a:srgbClr val="0000FF"/>
                </a:solidFill>
                <a:effectLst/>
              </a:rPr>
              <a:t>clavulanate</a:t>
            </a:r>
            <a:r>
              <a:rPr lang="pl-PL" dirty="0">
                <a:solidFill>
                  <a:srgbClr val="0000FF"/>
                </a:solidFill>
                <a:effectLst/>
              </a:rPr>
              <a:t>:</a:t>
            </a:r>
            <a:r>
              <a:rPr lang="pl-PL" dirty="0">
                <a:effectLst/>
              </a:rPr>
              <a:t> 875 mg PO [q12h] </a:t>
            </a:r>
          </a:p>
          <a:p>
            <a:r>
              <a:rPr lang="pl-PL" dirty="0" err="1">
                <a:solidFill>
                  <a:srgbClr val="0000FF"/>
                </a:solidFill>
                <a:effectLst/>
              </a:rPr>
              <a:t>Ampicillin</a:t>
            </a:r>
            <a:r>
              <a:rPr lang="pl-PL" dirty="0">
                <a:solidFill>
                  <a:srgbClr val="0000FF"/>
                </a:solidFill>
                <a:effectLst/>
              </a:rPr>
              <a:t>: </a:t>
            </a:r>
            <a:r>
              <a:rPr lang="pl-PL" dirty="0">
                <a:effectLst/>
              </a:rPr>
              <a:t>1 - 2 g IV [q6h] </a:t>
            </a:r>
          </a:p>
          <a:p>
            <a:r>
              <a:rPr lang="pl-PL" dirty="0" err="1">
                <a:solidFill>
                  <a:srgbClr val="0000FF"/>
                </a:solidFill>
                <a:effectLst/>
              </a:rPr>
              <a:t>Ampicillin</a:t>
            </a:r>
            <a:r>
              <a:rPr lang="pl-PL" dirty="0">
                <a:solidFill>
                  <a:srgbClr val="0000FF"/>
                </a:solidFill>
                <a:effectLst/>
              </a:rPr>
              <a:t>/</a:t>
            </a:r>
            <a:r>
              <a:rPr lang="pl-PL" dirty="0" err="1">
                <a:solidFill>
                  <a:srgbClr val="0000FF"/>
                </a:solidFill>
                <a:effectLst/>
              </a:rPr>
              <a:t>sulbactam</a:t>
            </a:r>
            <a:r>
              <a:rPr lang="pl-PL" dirty="0">
                <a:effectLst/>
              </a:rPr>
              <a:t>: 1.5 - 3 g IV [q6h]</a:t>
            </a:r>
          </a:p>
          <a:p>
            <a:r>
              <a:rPr lang="pl-PL" dirty="0">
                <a:effectLst/>
              </a:rPr>
              <a:t> </a:t>
            </a:r>
            <a:r>
              <a:rPr lang="pl-PL" dirty="0" err="1">
                <a:effectLst/>
              </a:rPr>
              <a:t>Aztreonam</a:t>
            </a:r>
            <a:r>
              <a:rPr lang="pl-PL" dirty="0">
                <a:effectLst/>
              </a:rPr>
              <a:t>: 1 - 2 g IV [q8h] </a:t>
            </a:r>
            <a:endParaRPr lang="pl-PL" dirty="0"/>
          </a:p>
          <a:p>
            <a:r>
              <a:rPr lang="pl-PL" dirty="0" err="1">
                <a:effectLst/>
              </a:rPr>
              <a:t>Clindamycin</a:t>
            </a:r>
            <a:r>
              <a:rPr lang="pl-PL" dirty="0">
                <a:effectLst/>
              </a:rPr>
              <a:t>: 600 mg IV [q8h</a:t>
            </a:r>
            <a:r>
              <a:rPr lang="pl-PL" dirty="0" smtClean="0">
                <a:effectLst/>
              </a:rPr>
              <a:t>]</a:t>
            </a:r>
          </a:p>
          <a:p>
            <a:r>
              <a:rPr lang="pl-PL" dirty="0" err="1">
                <a:effectLst/>
              </a:rPr>
              <a:t>Erythromycin</a:t>
            </a:r>
            <a:r>
              <a:rPr lang="pl-PL" dirty="0">
                <a:effectLst/>
              </a:rPr>
              <a:t> </a:t>
            </a:r>
            <a:r>
              <a:rPr lang="pl-PL" dirty="0" err="1">
                <a:effectLst/>
              </a:rPr>
              <a:t>base</a:t>
            </a:r>
            <a:r>
              <a:rPr lang="pl-PL" dirty="0">
                <a:effectLst/>
              </a:rPr>
              <a:t> (for </a:t>
            </a:r>
            <a:r>
              <a:rPr lang="pl-PL" dirty="0" err="1">
                <a:effectLst/>
              </a:rPr>
              <a:t>bowel</a:t>
            </a:r>
            <a:r>
              <a:rPr lang="pl-PL" dirty="0">
                <a:effectLst/>
              </a:rPr>
              <a:t> </a:t>
            </a:r>
            <a:r>
              <a:rPr lang="pl-PL" dirty="0" err="1">
                <a:effectLst/>
              </a:rPr>
              <a:t>preparation</a:t>
            </a:r>
            <a:r>
              <a:rPr lang="pl-PL" dirty="0">
                <a:effectLst/>
              </a:rPr>
              <a:t>): 1 - 2 g PO [</a:t>
            </a:r>
            <a:r>
              <a:rPr lang="pl-PL" dirty="0" err="1">
                <a:effectLst/>
              </a:rPr>
              <a:t>variable</a:t>
            </a:r>
            <a:r>
              <a:rPr lang="pl-PL" dirty="0">
                <a:effectLst/>
              </a:rPr>
              <a:t>] </a:t>
            </a:r>
          </a:p>
          <a:p>
            <a:endParaRPr lang="pl-PL" dirty="0">
              <a:effectLst/>
            </a:endParaRPr>
          </a:p>
          <a:p>
            <a:endParaRPr lang="es-ES" dirty="0"/>
          </a:p>
        </p:txBody>
      </p:sp>
      <p:pic>
        <p:nvPicPr>
          <p:cNvPr id="5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8764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Profilaxis </a:t>
            </a:r>
            <a:r>
              <a:rPr lang="es-ES" dirty="0" err="1" smtClean="0"/>
              <a:t>antibiotica</a:t>
            </a:r>
            <a:r>
              <a:rPr lang="es-ES" dirty="0" smtClean="0"/>
              <a:t> </a:t>
            </a:r>
            <a:r>
              <a:rPr lang="es-ES" dirty="0" err="1" smtClean="0"/>
              <a:t>prequirurgica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err="1" smtClean="0"/>
              <a:t>revision</a:t>
            </a:r>
            <a:r>
              <a:rPr lang="es-ES" sz="2400" dirty="0" smtClean="0"/>
              <a:t> normas </a:t>
            </a:r>
            <a:r>
              <a:rPr lang="es-ES" sz="2400" b="1" dirty="0" err="1" smtClean="0"/>
              <a:t>aUa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213360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sz="2400" dirty="0" smtClean="0">
              <a:solidFill>
                <a:srgbClr val="333333"/>
              </a:solidFill>
            </a:endParaRPr>
          </a:p>
          <a:p>
            <a:r>
              <a:rPr lang="es-ES" sz="2400" dirty="0" smtClean="0">
                <a:solidFill>
                  <a:srgbClr val="333333"/>
                </a:solidFill>
              </a:rPr>
              <a:t>Dr. Fernando Martin Iborra </a:t>
            </a:r>
          </a:p>
          <a:p>
            <a:r>
              <a:rPr lang="es-ES" sz="2400" dirty="0" smtClean="0">
                <a:solidFill>
                  <a:srgbClr val="333333"/>
                </a:solidFill>
              </a:rPr>
              <a:t>Hospital </a:t>
            </a:r>
            <a:r>
              <a:rPr lang="es-ES" sz="2400" dirty="0" err="1" smtClean="0">
                <a:solidFill>
                  <a:srgbClr val="333333"/>
                </a:solidFill>
              </a:rPr>
              <a:t>Santojanni</a:t>
            </a:r>
            <a:endParaRPr lang="es-ES" sz="2400" dirty="0">
              <a:solidFill>
                <a:srgbClr val="333333"/>
              </a:solidFill>
            </a:endParaRPr>
          </a:p>
        </p:txBody>
      </p:sp>
      <p:pic>
        <p:nvPicPr>
          <p:cNvPr id="5" name="Marcador de posición de imagen 4" descr="pastillas.jpe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3" r="16003"/>
          <a:stretch>
            <a:fillRect/>
          </a:stretch>
        </p:blipFill>
        <p:spPr>
          <a:xfrm>
            <a:off x="2889250" y="3090846"/>
            <a:ext cx="3222625" cy="2658790"/>
          </a:xfrm>
        </p:spPr>
      </p:pic>
      <p:pic>
        <p:nvPicPr>
          <p:cNvPr id="6" name="Imagen 5" descr="escudo hospital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41469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/>
              <a:t>Familia de </a:t>
            </a:r>
            <a:r>
              <a:rPr lang="es-ES" sz="2400" b="1" dirty="0" err="1"/>
              <a:t>antibioticos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Others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96791" y="1524000"/>
            <a:ext cx="3566160" cy="5334000"/>
          </a:xfrm>
        </p:spPr>
        <p:txBody>
          <a:bodyPr>
            <a:normAutofit lnSpcReduction="10000"/>
          </a:bodyPr>
          <a:lstStyle/>
          <a:p>
            <a:r>
              <a:rPr lang="pl-PL" dirty="0" err="1" smtClean="0">
                <a:solidFill>
                  <a:srgbClr val="0000FF"/>
                </a:solidFill>
                <a:effectLst/>
              </a:rPr>
              <a:t>Metronidazole</a:t>
            </a:r>
            <a:r>
              <a:rPr lang="pl-PL" dirty="0">
                <a:solidFill>
                  <a:srgbClr val="0000FF"/>
                </a:solidFill>
                <a:effectLst/>
              </a:rPr>
              <a:t>:</a:t>
            </a:r>
            <a:r>
              <a:rPr lang="pl-PL" dirty="0">
                <a:effectLst/>
              </a:rPr>
              <a:t> 1 g IV [q12h]; (for </a:t>
            </a:r>
            <a:r>
              <a:rPr lang="pl-PL" dirty="0" err="1">
                <a:effectLst/>
              </a:rPr>
              <a:t>bowel</a:t>
            </a:r>
            <a:r>
              <a:rPr lang="pl-PL" dirty="0">
                <a:effectLst/>
              </a:rPr>
              <a:t> </a:t>
            </a:r>
            <a:r>
              <a:rPr lang="pl-PL" dirty="0" err="1">
                <a:effectLst/>
              </a:rPr>
              <a:t>preparation</a:t>
            </a:r>
            <a:r>
              <a:rPr lang="pl-PL" dirty="0">
                <a:effectLst/>
              </a:rPr>
              <a:t>) 1 - 2 g PO </a:t>
            </a:r>
          </a:p>
          <a:p>
            <a:r>
              <a:rPr lang="pl-PL" dirty="0" err="1" smtClean="0">
                <a:effectLst/>
              </a:rPr>
              <a:t>Neomycin</a:t>
            </a:r>
            <a:r>
              <a:rPr lang="pl-PL" dirty="0" smtClean="0">
                <a:effectLst/>
              </a:rPr>
              <a:t> (</a:t>
            </a:r>
            <a:r>
              <a:rPr lang="pl-PL" dirty="0">
                <a:effectLst/>
              </a:rPr>
              <a:t>for </a:t>
            </a:r>
            <a:r>
              <a:rPr lang="pl-PL" dirty="0" err="1">
                <a:effectLst/>
              </a:rPr>
              <a:t>bowel</a:t>
            </a:r>
            <a:r>
              <a:rPr lang="pl-PL" dirty="0">
                <a:effectLst/>
              </a:rPr>
              <a:t> </a:t>
            </a:r>
            <a:r>
              <a:rPr lang="pl-PL" dirty="0" err="1">
                <a:effectLst/>
              </a:rPr>
              <a:t>preparation</a:t>
            </a:r>
            <a:r>
              <a:rPr lang="pl-PL" dirty="0">
                <a:effectLst/>
              </a:rPr>
              <a:t>): 1 - 2 g PO [</a:t>
            </a:r>
            <a:r>
              <a:rPr lang="pl-PL" dirty="0" err="1">
                <a:effectLst/>
              </a:rPr>
              <a:t>variable</a:t>
            </a:r>
            <a:r>
              <a:rPr lang="pl-PL" dirty="0">
                <a:effectLst/>
              </a:rPr>
              <a:t>] </a:t>
            </a:r>
          </a:p>
          <a:p>
            <a:r>
              <a:rPr lang="pl-PL" dirty="0" err="1" smtClean="0">
                <a:solidFill>
                  <a:srgbClr val="0000FF"/>
                </a:solidFill>
                <a:effectLst/>
              </a:rPr>
              <a:t>Pipercillin</a:t>
            </a:r>
            <a:r>
              <a:rPr lang="pl-PL" dirty="0">
                <a:solidFill>
                  <a:srgbClr val="0000FF"/>
                </a:solidFill>
                <a:effectLst/>
              </a:rPr>
              <a:t>/</a:t>
            </a:r>
            <a:r>
              <a:rPr lang="pl-PL" dirty="0" err="1">
                <a:solidFill>
                  <a:srgbClr val="0000FF"/>
                </a:solidFill>
                <a:effectLst/>
              </a:rPr>
              <a:t>tazobactam</a:t>
            </a:r>
            <a:r>
              <a:rPr lang="pl-PL" dirty="0">
                <a:solidFill>
                  <a:srgbClr val="0000FF"/>
                </a:solidFill>
                <a:effectLst/>
              </a:rPr>
              <a:t>: </a:t>
            </a:r>
            <a:r>
              <a:rPr lang="pl-PL" dirty="0">
                <a:effectLst/>
              </a:rPr>
              <a:t>3.375 g IV [q6h</a:t>
            </a:r>
            <a:r>
              <a:rPr lang="pl-PL" dirty="0" smtClean="0">
                <a:effectLst/>
              </a:rPr>
              <a:t>]</a:t>
            </a:r>
          </a:p>
          <a:p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r>
              <a:rPr lang="pl-PL" dirty="0" err="1">
                <a:effectLst/>
              </a:rPr>
              <a:t>Ticarcillin</a:t>
            </a:r>
            <a:r>
              <a:rPr lang="pl-PL" dirty="0">
                <a:effectLst/>
              </a:rPr>
              <a:t>/</a:t>
            </a:r>
            <a:r>
              <a:rPr lang="pl-PL" dirty="0" err="1">
                <a:effectLst/>
              </a:rPr>
              <a:t>clavulanate</a:t>
            </a:r>
            <a:r>
              <a:rPr lang="pl-PL" dirty="0">
                <a:effectLst/>
              </a:rPr>
              <a:t>: 3.1 g IV [q6h</a:t>
            </a:r>
            <a:r>
              <a:rPr lang="pl-PL" dirty="0" smtClean="0">
                <a:effectLst/>
              </a:rPr>
              <a:t>]</a:t>
            </a:r>
          </a:p>
          <a:p>
            <a:r>
              <a:rPr lang="pl-PL" dirty="0" err="1" smtClean="0">
                <a:effectLst/>
              </a:rPr>
              <a:t>Trimethoprim</a:t>
            </a:r>
            <a:r>
              <a:rPr lang="pl-PL" dirty="0" err="1">
                <a:effectLst/>
              </a:rPr>
              <a:t>-sulfamethoxazole</a:t>
            </a:r>
            <a:r>
              <a:rPr lang="pl-PL" dirty="0">
                <a:effectLst/>
              </a:rPr>
              <a:t>: 1 </a:t>
            </a:r>
            <a:r>
              <a:rPr lang="pl-PL" dirty="0" err="1">
                <a:effectLst/>
              </a:rPr>
              <a:t>double-strength</a:t>
            </a:r>
            <a:r>
              <a:rPr lang="pl-PL" dirty="0">
                <a:effectLst/>
              </a:rPr>
              <a:t> tablet PO [q12h] </a:t>
            </a:r>
            <a:r>
              <a:rPr lang="pl-PL" dirty="0" err="1">
                <a:effectLst/>
              </a:rPr>
              <a:t>Vancomycin</a:t>
            </a:r>
            <a:r>
              <a:rPr lang="pl-PL" dirty="0">
                <a:effectLst/>
              </a:rPr>
              <a:t>: 1 g IV [q12h] </a:t>
            </a:r>
            <a:endParaRPr lang="pl-PL" dirty="0"/>
          </a:p>
          <a:p>
            <a:endParaRPr lang="es-ES" dirty="0"/>
          </a:p>
        </p:txBody>
      </p:sp>
      <p:pic>
        <p:nvPicPr>
          <p:cNvPr id="5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61616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>
                <a:effectLst/>
              </a:rPr>
              <a:t/>
            </a:r>
            <a:br>
              <a:rPr lang="en-US" sz="2000" b="1" dirty="0" smtClean="0">
                <a:effectLst/>
              </a:rPr>
            </a:br>
            <a:r>
              <a:rPr lang="en-US" sz="2000" b="1" dirty="0" err="1" smtClean="0">
                <a:effectLst/>
              </a:rPr>
              <a:t>instrumentacion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tracto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urinario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bajo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000" dirty="0" err="1" smtClean="0">
                <a:effectLst/>
              </a:rPr>
              <a:t>tratamiento</a:t>
            </a:r>
            <a:r>
              <a:rPr lang="en-US" sz="2000" dirty="0" smtClean="0">
                <a:effectLst/>
              </a:rPr>
              <a:t> </a:t>
            </a:r>
            <a:r>
              <a:rPr lang="fr-FR" sz="2000" dirty="0" smtClean="0">
                <a:effectLst/>
              </a:rPr>
              <a:t>≤</a:t>
            </a:r>
            <a:r>
              <a:rPr lang="fr-FR" sz="2000" dirty="0">
                <a:effectLst/>
              </a:rPr>
              <a:t>24 </a:t>
            </a:r>
            <a:r>
              <a:rPr lang="fr-FR" sz="2000" dirty="0" err="1">
                <a:effectLst/>
              </a:rPr>
              <a:t>hours</a:t>
            </a:r>
            <a:r>
              <a:rPr lang="fr-FR" sz="2000" dirty="0">
                <a:effectLst/>
              </a:rPr>
              <a:t> </a:t>
            </a:r>
            <a:r>
              <a:rPr lang="fr-FR" sz="2000" dirty="0"/>
              <a:t/>
            </a:r>
            <a:br>
              <a:rPr lang="fr-FR" sz="2000" dirty="0"/>
            </a:br>
            <a:endParaRPr lang="es-ES" sz="2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Removal of external urinary catheter </a:t>
            </a:r>
            <a:endParaRPr lang="en-US" dirty="0"/>
          </a:p>
          <a:p>
            <a:r>
              <a:rPr lang="en-US" dirty="0">
                <a:effectLst/>
              </a:rPr>
              <a:t>Cystography, urodynamic study, or simple </a:t>
            </a:r>
            <a:r>
              <a:rPr lang="en-US" dirty="0" err="1">
                <a:effectLst/>
              </a:rPr>
              <a:t>cystourethroscopy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r>
              <a:rPr lang="en-US" dirty="0" err="1">
                <a:effectLst/>
              </a:rPr>
              <a:t>C</a:t>
            </a:r>
            <a:r>
              <a:rPr lang="en-US" dirty="0" err="1" smtClean="0">
                <a:effectLst/>
              </a:rPr>
              <a:t>ystourethroscopy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with manipulation </a:t>
            </a:r>
            <a:endParaRPr lang="en-US" dirty="0"/>
          </a:p>
          <a:p>
            <a:r>
              <a:rPr lang="en-US" dirty="0">
                <a:effectLst/>
              </a:rPr>
              <a:t>Prostate brachytherapy or </a:t>
            </a:r>
            <a:r>
              <a:rPr lang="en-US" dirty="0" err="1">
                <a:effectLst/>
              </a:rPr>
              <a:t>cryotherapy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r>
              <a:rPr lang="hr-HR" dirty="0">
                <a:effectLst/>
              </a:rPr>
              <a:t>Transrectal prostate biopsy </a:t>
            </a:r>
            <a:endParaRPr lang="hr-HR" dirty="0"/>
          </a:p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5029200"/>
          </a:xfrm>
        </p:spPr>
        <p:txBody>
          <a:bodyPr>
            <a:normAutofit/>
          </a:bodyPr>
          <a:lstStyle/>
          <a:p>
            <a:r>
              <a:rPr lang="de-DE" dirty="0" err="1" smtClean="0">
                <a:effectLst/>
              </a:rPr>
              <a:t>Fluoroquinolone</a:t>
            </a:r>
            <a:r>
              <a:rPr lang="de-DE" b="1" dirty="0" smtClean="0">
                <a:effectLst/>
              </a:rPr>
              <a:t> </a:t>
            </a:r>
            <a:r>
              <a:rPr lang="de-DE" dirty="0">
                <a:effectLst/>
              </a:rPr>
              <a:t>- TMP-SMX </a:t>
            </a:r>
            <a:endParaRPr lang="de-DE" dirty="0"/>
          </a:p>
          <a:p>
            <a:r>
              <a:rPr lang="it-IT" dirty="0" err="1">
                <a:effectLst/>
              </a:rPr>
              <a:t>Fluoroquinolone</a:t>
            </a:r>
            <a:r>
              <a:rPr lang="it-IT" dirty="0">
                <a:effectLst/>
              </a:rPr>
              <a:t> - TMP-SMX </a:t>
            </a:r>
            <a:endParaRPr lang="it-IT" dirty="0"/>
          </a:p>
          <a:p>
            <a:r>
              <a:rPr lang="it-IT" dirty="0" err="1">
                <a:effectLst/>
              </a:rPr>
              <a:t>Fluoroquinolone</a:t>
            </a:r>
            <a:r>
              <a:rPr lang="it-IT" dirty="0">
                <a:effectLst/>
              </a:rPr>
              <a:t> - TMP-SMX </a:t>
            </a:r>
            <a:endParaRPr lang="it-IT" dirty="0"/>
          </a:p>
          <a:p>
            <a:r>
              <a:rPr lang="nl-NL" dirty="0" smtClean="0">
                <a:effectLst/>
              </a:rPr>
              <a:t>1st </a:t>
            </a:r>
            <a:r>
              <a:rPr lang="nl-NL" dirty="0">
                <a:effectLst/>
              </a:rPr>
              <a:t>gen. </a:t>
            </a:r>
            <a:r>
              <a:rPr lang="nl-NL" dirty="0" err="1">
                <a:effectLst/>
              </a:rPr>
              <a:t>Cephalosporin</a:t>
            </a:r>
            <a:r>
              <a:rPr lang="nl-NL" dirty="0">
                <a:effectLst/>
              </a:rPr>
              <a:t> </a:t>
            </a:r>
            <a:endParaRPr lang="nl-NL" dirty="0"/>
          </a:p>
          <a:p>
            <a:pPr marL="0" indent="0">
              <a:buNone/>
            </a:pPr>
            <a:endParaRPr lang="de-DE" dirty="0" smtClean="0">
              <a:effectLst/>
            </a:endParaRPr>
          </a:p>
          <a:p>
            <a:r>
              <a:rPr lang="de-DE" dirty="0" err="1" smtClean="0">
                <a:effectLst/>
              </a:rPr>
              <a:t>Fluoroquinolone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>- 1st/2nd/3rd gen. </a:t>
            </a:r>
            <a:r>
              <a:rPr lang="de-DE" dirty="0" err="1">
                <a:effectLst/>
              </a:rPr>
              <a:t>Cephalosporin</a:t>
            </a:r>
            <a:r>
              <a:rPr lang="de-DE" dirty="0">
                <a:effectLst/>
              </a:rPr>
              <a:t> </a:t>
            </a:r>
            <a:endParaRPr lang="de-DE" dirty="0"/>
          </a:p>
          <a:p>
            <a:endParaRPr lang="es-ES" dirty="0"/>
          </a:p>
        </p:txBody>
      </p:sp>
      <p:pic>
        <p:nvPicPr>
          <p:cNvPr id="6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916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b="1" dirty="0" smtClean="0">
                <a:effectLst/>
              </a:rPr>
              <a:t>I</a:t>
            </a:r>
            <a:r>
              <a:rPr lang="en-US" sz="2000" b="1" dirty="0" err="1" smtClean="0">
                <a:effectLst/>
              </a:rPr>
              <a:t>nstrumentacion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tracto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urinario</a:t>
            </a:r>
            <a:r>
              <a:rPr lang="en-US" sz="2000" b="1" dirty="0" smtClean="0">
                <a:effectLst/>
              </a:rPr>
              <a:t> superior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000" dirty="0" err="1">
                <a:effectLst/>
              </a:rPr>
              <a:t>tratamiento</a:t>
            </a:r>
            <a:r>
              <a:rPr lang="en-US" sz="2000" dirty="0">
                <a:effectLst/>
              </a:rPr>
              <a:t> </a:t>
            </a:r>
            <a:r>
              <a:rPr lang="fr-FR" sz="2000" dirty="0">
                <a:effectLst/>
              </a:rPr>
              <a:t>≤24 </a:t>
            </a:r>
            <a:r>
              <a:rPr lang="fr-FR" sz="2000" dirty="0" err="1">
                <a:effectLst/>
              </a:rPr>
              <a:t>hours</a:t>
            </a:r>
            <a:r>
              <a:rPr lang="fr-FR" sz="2000" dirty="0">
                <a:effectLst/>
              </a:rPr>
              <a:t> 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Shock-wave lithotripsy 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Percutaneous renal surgery </a:t>
            </a:r>
            <a:endParaRPr lang="en-US" dirty="0"/>
          </a:p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Ureteroscopy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endParaRPr lang="en-US" dirty="0"/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>
                <a:effectLst/>
              </a:rPr>
              <a:t>Fluoroquinolone</a:t>
            </a:r>
            <a:r>
              <a:rPr lang="it-IT" dirty="0">
                <a:effectLst/>
              </a:rPr>
              <a:t> - TMP-SMX </a:t>
            </a:r>
            <a:endParaRPr lang="it-IT" dirty="0"/>
          </a:p>
          <a:p>
            <a:r>
              <a:rPr lang="en-US" dirty="0">
                <a:effectLst/>
              </a:rPr>
              <a:t>1st/2nd gen. Cephalosporin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- Aminoglycoside (</a:t>
            </a:r>
            <a:r>
              <a:rPr lang="en-US" dirty="0" err="1" smtClean="0">
                <a:effectLst/>
              </a:rPr>
              <a:t>Aztreonam</a:t>
            </a:r>
            <a:r>
              <a:rPr lang="en-US" dirty="0" smtClean="0">
                <a:effectLst/>
              </a:rPr>
              <a:t>) + Metronidazole </a:t>
            </a:r>
            <a:r>
              <a:rPr lang="en-US" dirty="0">
                <a:effectLst/>
              </a:rPr>
              <a:t>or Clindamycin </a:t>
            </a:r>
            <a:endParaRPr lang="en-US" dirty="0"/>
          </a:p>
          <a:p>
            <a:pPr marL="0" indent="0">
              <a:buNone/>
            </a:pPr>
            <a:endParaRPr lang="it-IT" dirty="0" smtClean="0">
              <a:effectLst/>
            </a:endParaRPr>
          </a:p>
          <a:p>
            <a:r>
              <a:rPr lang="it-IT" dirty="0" err="1" smtClean="0">
                <a:effectLst/>
              </a:rPr>
              <a:t>Fluoroquinolone</a:t>
            </a:r>
            <a:r>
              <a:rPr lang="it-IT" dirty="0" smtClean="0">
                <a:effectLst/>
              </a:rPr>
              <a:t> </a:t>
            </a:r>
            <a:r>
              <a:rPr lang="it-IT" dirty="0">
                <a:effectLst/>
              </a:rPr>
              <a:t>- TMP-SMX </a:t>
            </a:r>
            <a:endParaRPr lang="it-IT" dirty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30409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9" y="209083"/>
            <a:ext cx="7583488" cy="1283167"/>
          </a:xfrm>
        </p:spPr>
        <p:txBody>
          <a:bodyPr/>
          <a:lstStyle/>
          <a:p>
            <a:r>
              <a:rPr lang="es-ES" sz="2000" b="1" dirty="0" smtClean="0">
                <a:effectLst/>
              </a:rPr>
              <a:t>C</a:t>
            </a:r>
            <a:r>
              <a:rPr lang="en-US" sz="2000" b="1" dirty="0" err="1" smtClean="0">
                <a:effectLst/>
              </a:rPr>
              <a:t>irugia</a:t>
            </a:r>
            <a:r>
              <a:rPr lang="en-US" sz="2000" b="1" dirty="0" smtClean="0">
                <a:effectLst/>
              </a:rPr>
              <a:t> </a:t>
            </a:r>
            <a:r>
              <a:rPr lang="en-US" sz="2000" b="1" dirty="0" err="1" smtClean="0">
                <a:effectLst/>
              </a:rPr>
              <a:t>abierta</a:t>
            </a:r>
            <a:r>
              <a:rPr lang="en-US" sz="2000" b="1" dirty="0" smtClean="0">
                <a:effectLst/>
              </a:rPr>
              <a:t> o </a:t>
            </a:r>
            <a:r>
              <a:rPr lang="en-US" sz="2000" b="1" dirty="0" err="1" smtClean="0">
                <a:effectLst/>
              </a:rPr>
              <a:t>laparoscopica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000" dirty="0" err="1">
                <a:effectLst/>
              </a:rPr>
              <a:t>tratamiento</a:t>
            </a:r>
            <a:r>
              <a:rPr lang="en-US" sz="2000" dirty="0">
                <a:effectLst/>
              </a:rPr>
              <a:t> </a:t>
            </a:r>
            <a:r>
              <a:rPr lang="fr-FR" sz="2000" dirty="0">
                <a:effectLst/>
              </a:rPr>
              <a:t>≤24 </a:t>
            </a:r>
            <a:r>
              <a:rPr lang="fr-FR" sz="2000" dirty="0" err="1">
                <a:effectLst/>
              </a:rPr>
              <a:t>hours</a:t>
            </a:r>
            <a:r>
              <a:rPr lang="fr-FR" sz="2000" dirty="0">
                <a:effectLst/>
              </a:rPr>
              <a:t> 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79463" y="1492250"/>
            <a:ext cx="3566160" cy="536575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effectLst/>
              </a:rPr>
              <a:t>Vaginal surgery (includes urethral sling procedures) </a:t>
            </a:r>
            <a:endParaRPr lang="en-US" dirty="0"/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Without </a:t>
            </a:r>
            <a:r>
              <a:rPr lang="en-US" dirty="0">
                <a:effectLst/>
              </a:rPr>
              <a:t>entering urinary tract </a:t>
            </a:r>
            <a:endParaRPr lang="en-US" dirty="0"/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Involving </a:t>
            </a:r>
            <a:r>
              <a:rPr lang="en-US" dirty="0">
                <a:effectLst/>
              </a:rPr>
              <a:t>entry into urinary tract </a:t>
            </a:r>
            <a:endParaRPr lang="en-US" dirty="0"/>
          </a:p>
          <a:p>
            <a:endParaRPr lang="pt-BR" dirty="0" smtClean="0">
              <a:effectLst/>
            </a:endParaRPr>
          </a:p>
          <a:p>
            <a:r>
              <a:rPr lang="pt-BR" dirty="0" err="1" smtClean="0">
                <a:effectLst/>
              </a:rPr>
              <a:t>Involving</a:t>
            </a:r>
            <a:r>
              <a:rPr lang="pt-BR" dirty="0" smtClean="0">
                <a:effectLst/>
              </a:rPr>
              <a:t> </a:t>
            </a:r>
            <a:r>
              <a:rPr lang="pt-BR" dirty="0">
                <a:effectLst/>
              </a:rPr>
              <a:t>intestine </a:t>
            </a:r>
            <a:endParaRPr lang="pt-BR" dirty="0"/>
          </a:p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Involving </a:t>
            </a:r>
            <a:r>
              <a:rPr lang="en-US" dirty="0">
                <a:effectLst/>
              </a:rPr>
              <a:t>implanted prosthesis </a:t>
            </a:r>
            <a:endParaRPr lang="en-US" dirty="0"/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96791" y="1492251"/>
            <a:ext cx="3566160" cy="57785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effectLst/>
              </a:rPr>
              <a:t>1st/2nd gen. Cephalosporin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-Aminoglycoside </a:t>
            </a:r>
            <a:r>
              <a:rPr lang="en-US" dirty="0">
                <a:effectLst/>
              </a:rPr>
              <a:t>(</a:t>
            </a:r>
            <a:r>
              <a:rPr lang="en-US" dirty="0" err="1" smtClean="0">
                <a:effectLst/>
              </a:rPr>
              <a:t>Aztreonam</a:t>
            </a:r>
            <a:r>
              <a:rPr lang="en-US" dirty="0" smtClean="0">
                <a:effectLst/>
              </a:rPr>
              <a:t>) +Metronidazole </a:t>
            </a:r>
            <a:r>
              <a:rPr lang="en-US" dirty="0">
                <a:effectLst/>
              </a:rPr>
              <a:t>or Clindamycin </a:t>
            </a:r>
            <a:endParaRPr lang="en-US" dirty="0"/>
          </a:p>
          <a:p>
            <a:r>
              <a:rPr lang="nl-NL" dirty="0" smtClean="0">
                <a:effectLst/>
              </a:rPr>
              <a:t>1st </a:t>
            </a:r>
            <a:r>
              <a:rPr lang="nl-NL" dirty="0">
                <a:effectLst/>
              </a:rPr>
              <a:t>gen. </a:t>
            </a:r>
            <a:r>
              <a:rPr lang="nl-NL" dirty="0" err="1">
                <a:effectLst/>
              </a:rPr>
              <a:t>Cephalosporin</a:t>
            </a:r>
            <a:r>
              <a:rPr lang="nl-NL" dirty="0">
                <a:effectLst/>
              </a:rPr>
              <a:t> </a:t>
            </a:r>
            <a:endParaRPr lang="nl-NL" dirty="0"/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1st</a:t>
            </a:r>
            <a:r>
              <a:rPr lang="en-US" dirty="0">
                <a:effectLst/>
              </a:rPr>
              <a:t>/2nd gen. Cephalosporin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- Aminoglycoside (</a:t>
            </a:r>
            <a:r>
              <a:rPr lang="en-US" dirty="0" err="1" smtClean="0">
                <a:effectLst/>
              </a:rPr>
              <a:t>Aztreonam</a:t>
            </a:r>
            <a:r>
              <a:rPr lang="en-US" dirty="0" smtClean="0">
                <a:effectLst/>
              </a:rPr>
              <a:t>) </a:t>
            </a:r>
            <a:r>
              <a:rPr lang="en-US" dirty="0">
                <a:effectLst/>
              </a:rPr>
              <a:t>+ </a:t>
            </a:r>
            <a:r>
              <a:rPr lang="en-US" dirty="0" smtClean="0">
                <a:effectLst/>
              </a:rPr>
              <a:t>Metronidazole </a:t>
            </a:r>
            <a:r>
              <a:rPr lang="en-US" dirty="0">
                <a:effectLst/>
              </a:rPr>
              <a:t>or Clindamycin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2nd/3rd gen. Cephalosporin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- Aminoglycoside (</a:t>
            </a:r>
            <a:r>
              <a:rPr lang="en-US" dirty="0" err="1" smtClean="0">
                <a:effectLst/>
              </a:rPr>
              <a:t>Aztreonam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) </a:t>
            </a:r>
            <a:r>
              <a:rPr lang="en-US" dirty="0">
                <a:effectLst/>
              </a:rPr>
              <a:t>+ </a:t>
            </a:r>
            <a:r>
              <a:rPr lang="en-US" dirty="0" smtClean="0">
                <a:effectLst/>
              </a:rPr>
              <a:t>Metronidazole </a:t>
            </a:r>
            <a:r>
              <a:rPr lang="en-US" dirty="0">
                <a:effectLst/>
              </a:rPr>
              <a:t>or Clindamycin </a:t>
            </a:r>
            <a:endParaRPr lang="en-US" dirty="0" smtClean="0">
              <a:effectLst/>
            </a:endParaRPr>
          </a:p>
          <a:p>
            <a:endParaRPr lang="pl-PL" dirty="0" smtClean="0">
              <a:effectLst/>
            </a:endParaRPr>
          </a:p>
          <a:p>
            <a:r>
              <a:rPr lang="pl-PL" dirty="0" err="1" smtClean="0">
                <a:effectLst/>
              </a:rPr>
              <a:t>Aminoglycoside</a:t>
            </a:r>
            <a:r>
              <a:rPr lang="pl-PL" dirty="0" smtClean="0">
                <a:effectLst/>
              </a:rPr>
              <a:t> </a:t>
            </a:r>
            <a:r>
              <a:rPr lang="pl-PL" dirty="0">
                <a:effectLst/>
              </a:rPr>
              <a:t>(</a:t>
            </a:r>
            <a:r>
              <a:rPr lang="pl-PL" dirty="0" err="1" smtClean="0">
                <a:effectLst/>
              </a:rPr>
              <a:t>Aztreonam</a:t>
            </a:r>
            <a:r>
              <a:rPr lang="pl-PL" dirty="0" smtClean="0">
                <a:effectLst/>
              </a:rPr>
              <a:t>) </a:t>
            </a:r>
            <a:r>
              <a:rPr lang="pl-PL" dirty="0">
                <a:effectLst/>
              </a:rPr>
              <a:t>+ 1st/2nd gen. </a:t>
            </a:r>
            <a:r>
              <a:rPr lang="pl-PL" dirty="0" err="1">
                <a:effectLst/>
              </a:rPr>
              <a:t>Cephalosporin</a:t>
            </a:r>
            <a:r>
              <a:rPr lang="pl-PL" dirty="0">
                <a:effectLst/>
              </a:rPr>
              <a:t> </a:t>
            </a:r>
            <a:br>
              <a:rPr lang="pl-PL" dirty="0">
                <a:effectLst/>
              </a:rPr>
            </a:br>
            <a:r>
              <a:rPr lang="pl-PL" dirty="0" err="1" smtClean="0">
                <a:effectLst/>
              </a:rPr>
              <a:t>Vancomycin</a:t>
            </a:r>
            <a:r>
              <a:rPr lang="pl-PL" dirty="0" smtClean="0">
                <a:effectLst/>
              </a:rPr>
              <a:t> </a:t>
            </a:r>
            <a:endParaRPr lang="pl-PL" dirty="0"/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/>
          </a:p>
          <a:p>
            <a:endParaRPr lang="en-US" dirty="0"/>
          </a:p>
          <a:p>
            <a:endParaRPr lang="es-ES" dirty="0"/>
          </a:p>
        </p:txBody>
      </p:sp>
      <p:pic>
        <p:nvPicPr>
          <p:cNvPr id="5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86" y="221503"/>
            <a:ext cx="955953" cy="95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96225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dirty="0" smtClean="0"/>
              <a:t/>
            </a:r>
            <a:br>
              <a:rPr lang="es-ES_tradnl" sz="2000" dirty="0" smtClean="0"/>
            </a:b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b="1" dirty="0" smtClean="0"/>
              <a:t>Aumento </a:t>
            </a:r>
            <a:r>
              <a:rPr lang="es-ES_tradnl" sz="2000" b="1" dirty="0"/>
              <a:t>del riesgo de bacteriemia asociada </a:t>
            </a:r>
            <a:r>
              <a:rPr lang="es-ES_tradnl" sz="2000" b="1" dirty="0" smtClean="0"/>
              <a:t>a</a:t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 smtClean="0"/>
              <a:t> los </a:t>
            </a:r>
            <a:r>
              <a:rPr lang="es-ES_tradnl" sz="2000" b="1" dirty="0"/>
              <a:t>procedimientos urológicos</a:t>
            </a:r>
            <a:r>
              <a:rPr lang="es-ES" b="1" dirty="0"/>
              <a:t/>
            </a:r>
            <a:br>
              <a:rPr lang="es-ES" b="1" dirty="0"/>
            </a:br>
            <a:endParaRPr lang="es-ES" b="1" dirty="0">
              <a:solidFill>
                <a:srgbClr val="333333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0" y="1524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sz="2000" dirty="0" smtClean="0">
                <a:solidFill>
                  <a:srgbClr val="333333"/>
                </a:solidFill>
              </a:rPr>
              <a:t>Cualquier </a:t>
            </a:r>
            <a:r>
              <a:rPr lang="es-ES_tradnl" sz="2000" dirty="0">
                <a:solidFill>
                  <a:srgbClr val="333333"/>
                </a:solidFill>
              </a:rPr>
              <a:t>manipulación de </a:t>
            </a:r>
            <a:r>
              <a:rPr lang="es-ES_tradnl" sz="2000" dirty="0" smtClean="0">
                <a:solidFill>
                  <a:srgbClr val="333333"/>
                </a:solidFill>
              </a:rPr>
              <a:t>la piedra </a:t>
            </a:r>
            <a:r>
              <a:rPr lang="es-ES_tradnl" sz="2000" dirty="0">
                <a:solidFill>
                  <a:srgbClr val="333333"/>
                </a:solidFill>
              </a:rPr>
              <a:t>( incluye la litotricia por ondas de choque </a:t>
            </a:r>
            <a:r>
              <a:rPr lang="es-ES_tradnl" sz="2000" dirty="0" smtClean="0">
                <a:solidFill>
                  <a:srgbClr val="333333"/>
                </a:solidFill>
              </a:rPr>
              <a:t>)</a:t>
            </a:r>
          </a:p>
          <a:p>
            <a:endParaRPr lang="es-ES_tradnl" sz="2000" dirty="0">
              <a:solidFill>
                <a:srgbClr val="333333"/>
              </a:solidFill>
            </a:endParaRPr>
          </a:p>
          <a:p>
            <a:r>
              <a:rPr lang="es-ES_tradnl" sz="2000" dirty="0">
                <a:solidFill>
                  <a:srgbClr val="333333"/>
                </a:solidFill>
              </a:rPr>
              <a:t>Cualquier procedimiento con incisión </a:t>
            </a:r>
            <a:r>
              <a:rPr lang="es-ES_tradnl" sz="2000" dirty="0" err="1">
                <a:solidFill>
                  <a:srgbClr val="333333"/>
                </a:solidFill>
              </a:rPr>
              <a:t>transmural</a:t>
            </a:r>
            <a:r>
              <a:rPr lang="es-ES_tradnl" sz="2000" dirty="0">
                <a:solidFill>
                  <a:srgbClr val="333333"/>
                </a:solidFill>
              </a:rPr>
              <a:t> en el tracto </a:t>
            </a:r>
            <a:r>
              <a:rPr lang="es-ES_tradnl" sz="2000" dirty="0" smtClean="0">
                <a:solidFill>
                  <a:srgbClr val="333333"/>
                </a:solidFill>
              </a:rPr>
              <a:t>urinario</a:t>
            </a:r>
          </a:p>
          <a:p>
            <a:endParaRPr lang="es-ES_tradnl" sz="2000" dirty="0">
              <a:solidFill>
                <a:srgbClr val="333333"/>
              </a:solidFill>
            </a:endParaRPr>
          </a:p>
          <a:p>
            <a:r>
              <a:rPr lang="es-ES_tradnl" sz="2000" dirty="0" smtClean="0">
                <a:solidFill>
                  <a:srgbClr val="333333"/>
                </a:solidFill>
              </a:rPr>
              <a:t>Cualquiera </a:t>
            </a:r>
            <a:r>
              <a:rPr lang="es-ES_tradnl" sz="2000" dirty="0">
                <a:solidFill>
                  <a:srgbClr val="333333"/>
                </a:solidFill>
              </a:rPr>
              <a:t>de los procedimientos endoscópicos del tracto superior ( uréter y riñón</a:t>
            </a:r>
            <a:r>
              <a:rPr lang="es-ES_tradnl" sz="2000" dirty="0" smtClean="0">
                <a:solidFill>
                  <a:srgbClr val="333333"/>
                </a:solidFill>
              </a:rPr>
              <a:t>)</a:t>
            </a:r>
          </a:p>
          <a:p>
            <a:endParaRPr lang="es-ES_tradnl" sz="2000" dirty="0">
              <a:solidFill>
                <a:srgbClr val="333333"/>
              </a:solidFill>
            </a:endParaRPr>
          </a:p>
          <a:p>
            <a:r>
              <a:rPr lang="es-ES_tradnl" sz="2000" dirty="0">
                <a:solidFill>
                  <a:srgbClr val="333333"/>
                </a:solidFill>
              </a:rPr>
              <a:t>Cualquier procedimiento que </a:t>
            </a:r>
            <a:r>
              <a:rPr lang="es-ES_tradnl" sz="2000" dirty="0" smtClean="0">
                <a:solidFill>
                  <a:srgbClr val="333333"/>
                </a:solidFill>
              </a:rPr>
              <a:t>incluya segmentos intestinales</a:t>
            </a:r>
          </a:p>
          <a:p>
            <a:endParaRPr lang="es-ES_tradnl" sz="2000" dirty="0">
              <a:solidFill>
                <a:srgbClr val="333333"/>
              </a:solidFill>
            </a:endParaRPr>
          </a:p>
          <a:p>
            <a:r>
              <a:rPr lang="es-ES_tradnl" sz="2000" dirty="0" smtClean="0">
                <a:solidFill>
                  <a:srgbClr val="333333"/>
                </a:solidFill>
              </a:rPr>
              <a:t>Biopsia </a:t>
            </a:r>
            <a:r>
              <a:rPr lang="es-ES_tradnl" sz="2000" dirty="0" err="1">
                <a:solidFill>
                  <a:srgbClr val="333333"/>
                </a:solidFill>
              </a:rPr>
              <a:t>transrectal</a:t>
            </a:r>
            <a:r>
              <a:rPr lang="es-ES_tradnl" sz="2000" dirty="0">
                <a:solidFill>
                  <a:srgbClr val="333333"/>
                </a:solidFill>
              </a:rPr>
              <a:t> de próstata </a:t>
            </a:r>
            <a:endParaRPr lang="es-ES_tradnl" sz="2000" dirty="0" smtClean="0">
              <a:solidFill>
                <a:srgbClr val="333333"/>
              </a:solidFill>
            </a:endParaRPr>
          </a:p>
          <a:p>
            <a:endParaRPr lang="es-ES_tradnl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779463" y="6199028"/>
            <a:ext cx="455827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00" i="1" dirty="0" smtClean="0">
              <a:solidFill>
                <a:srgbClr val="333333"/>
              </a:solidFill>
            </a:endParaRPr>
          </a:p>
          <a:p>
            <a:r>
              <a:rPr lang="en-US" sz="800" i="1" dirty="0" smtClean="0">
                <a:solidFill>
                  <a:srgbClr val="333333"/>
                </a:solidFill>
              </a:rPr>
              <a:t>Copyright </a:t>
            </a:r>
            <a:r>
              <a:rPr lang="en-US" sz="800" i="1" dirty="0">
                <a:solidFill>
                  <a:srgbClr val="333333"/>
                </a:solidFill>
              </a:rPr>
              <a:t>© 2007 American Urological Association Education and Research, Inc.® 2 Updated September 2008 </a:t>
            </a:r>
            <a:endParaRPr lang="en-US" sz="800" dirty="0">
              <a:solidFill>
                <a:srgbClr val="333333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346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463" y="141381"/>
            <a:ext cx="7583488" cy="1283167"/>
          </a:xfrm>
        </p:spPr>
        <p:txBody>
          <a:bodyPr/>
          <a:lstStyle/>
          <a:p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/>
              <a:t/>
            </a:r>
            <a:br>
              <a:rPr lang="es-ES_tradnl" sz="2000" b="1" dirty="0"/>
            </a:br>
            <a:r>
              <a:rPr lang="es-ES_tradnl" sz="2000" b="1" dirty="0" smtClean="0"/>
              <a:t>Aumento </a:t>
            </a:r>
            <a:r>
              <a:rPr lang="es-ES_tradnl" sz="2000" b="1" dirty="0"/>
              <a:t>del riesgo de bacteriemia </a:t>
            </a:r>
            <a:r>
              <a:rPr lang="es-ES_tradnl" sz="2000" b="1" dirty="0" smtClean="0"/>
              <a:t>asociado a      los procedimientos urológicos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0" y="206375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rgbClr val="333333"/>
                </a:solidFill>
              </a:rPr>
              <a:t>Cualquier procedimiento de entrada en el tracto urinario (excepto para el </a:t>
            </a:r>
            <a:r>
              <a:rPr lang="es-ES_tradnl" sz="2000" dirty="0" smtClean="0">
                <a:solidFill>
                  <a:srgbClr val="333333"/>
                </a:solidFill>
              </a:rPr>
              <a:t>cateterismo </a:t>
            </a:r>
            <a:r>
              <a:rPr lang="es-ES_tradnl" sz="2000" dirty="0">
                <a:solidFill>
                  <a:srgbClr val="333333"/>
                </a:solidFill>
              </a:rPr>
              <a:t>uretral ) en individuos con mayor riesgo de colonización bacteriana </a:t>
            </a:r>
            <a:r>
              <a:rPr lang="es-ES_tradnl" sz="2000" dirty="0" smtClean="0">
                <a:solidFill>
                  <a:srgbClr val="333333"/>
                </a:solidFill>
              </a:rPr>
              <a:t>:</a:t>
            </a:r>
          </a:p>
          <a:p>
            <a:endParaRPr lang="es-ES_tradnl" sz="2000" dirty="0">
              <a:solidFill>
                <a:srgbClr val="333333"/>
              </a:solidFill>
            </a:endParaRPr>
          </a:p>
          <a:p>
            <a:r>
              <a:rPr lang="es-ES_tradnl" sz="2000" dirty="0">
                <a:solidFill>
                  <a:srgbClr val="333333"/>
                </a:solidFill>
              </a:rPr>
              <a:t>C</a:t>
            </a:r>
            <a:r>
              <a:rPr lang="es-ES_tradnl" sz="2000" dirty="0" smtClean="0">
                <a:solidFill>
                  <a:srgbClr val="333333"/>
                </a:solidFill>
              </a:rPr>
              <a:t>atéter </a:t>
            </a:r>
            <a:r>
              <a:rPr lang="es-ES_tradnl" sz="2000" dirty="0">
                <a:solidFill>
                  <a:srgbClr val="333333"/>
                </a:solidFill>
              </a:rPr>
              <a:t>permanente o </a:t>
            </a:r>
            <a:r>
              <a:rPr lang="es-ES_tradnl" sz="2000" dirty="0" smtClean="0">
                <a:solidFill>
                  <a:srgbClr val="333333"/>
                </a:solidFill>
              </a:rPr>
              <a:t>cateterismo intermitente</a:t>
            </a:r>
            <a:endParaRPr lang="es-ES_tradnl" sz="2000" dirty="0">
              <a:solidFill>
                <a:srgbClr val="333333"/>
              </a:solidFill>
            </a:endParaRPr>
          </a:p>
          <a:p>
            <a:r>
              <a:rPr lang="es-ES_tradnl" sz="2000" dirty="0">
                <a:solidFill>
                  <a:srgbClr val="333333"/>
                </a:solidFill>
              </a:rPr>
              <a:t>                </a:t>
            </a:r>
            <a:endParaRPr lang="es-ES_tradnl" sz="2000" dirty="0" smtClean="0">
              <a:solidFill>
                <a:srgbClr val="333333"/>
              </a:solidFill>
            </a:endParaRPr>
          </a:p>
          <a:p>
            <a:r>
              <a:rPr lang="es-ES_tradnl" sz="2000" dirty="0">
                <a:solidFill>
                  <a:srgbClr val="333333"/>
                </a:solidFill>
              </a:rPr>
              <a:t>S</a:t>
            </a:r>
            <a:r>
              <a:rPr lang="es-ES_tradnl" sz="2000" dirty="0" smtClean="0">
                <a:solidFill>
                  <a:srgbClr val="333333"/>
                </a:solidFill>
              </a:rPr>
              <a:t>ondado </a:t>
            </a:r>
            <a:r>
              <a:rPr lang="es-ES_tradnl" sz="2000" dirty="0" err="1">
                <a:solidFill>
                  <a:srgbClr val="333333"/>
                </a:solidFill>
              </a:rPr>
              <a:t>cronico</a:t>
            </a:r>
            <a:r>
              <a:rPr lang="es-ES_tradnl" sz="2000" dirty="0">
                <a:solidFill>
                  <a:srgbClr val="333333"/>
                </a:solidFill>
              </a:rPr>
              <a:t>          </a:t>
            </a:r>
          </a:p>
          <a:p>
            <a:r>
              <a:rPr lang="es-ES_tradnl" sz="2000" dirty="0">
                <a:solidFill>
                  <a:srgbClr val="333333"/>
                </a:solidFill>
              </a:rPr>
              <a:t>                </a:t>
            </a:r>
            <a:endParaRPr lang="es-ES_tradnl" sz="2000" dirty="0" smtClean="0">
              <a:solidFill>
                <a:srgbClr val="333333"/>
              </a:solidFill>
            </a:endParaRPr>
          </a:p>
          <a:p>
            <a:r>
              <a:rPr lang="es-ES_tradnl" sz="2000" dirty="0" smtClean="0">
                <a:solidFill>
                  <a:srgbClr val="333333"/>
                </a:solidFill>
              </a:rPr>
              <a:t>Retención </a:t>
            </a:r>
            <a:r>
              <a:rPr lang="es-ES_tradnl" sz="2000" dirty="0">
                <a:solidFill>
                  <a:srgbClr val="333333"/>
                </a:solidFill>
              </a:rPr>
              <a:t>urinaria          </a:t>
            </a:r>
          </a:p>
          <a:p>
            <a:r>
              <a:rPr lang="es-ES_tradnl" sz="2000" dirty="0">
                <a:solidFill>
                  <a:srgbClr val="333333"/>
                </a:solidFill>
              </a:rPr>
              <a:t>                </a:t>
            </a:r>
            <a:endParaRPr lang="es-ES_tradnl" sz="2000" dirty="0" smtClean="0">
              <a:solidFill>
                <a:srgbClr val="333333"/>
              </a:solidFill>
            </a:endParaRPr>
          </a:p>
          <a:p>
            <a:r>
              <a:rPr lang="es-ES_tradnl" sz="2000" dirty="0" smtClean="0">
                <a:solidFill>
                  <a:srgbClr val="333333"/>
                </a:solidFill>
              </a:rPr>
              <a:t>Antecedentes </a:t>
            </a:r>
            <a:r>
              <a:rPr lang="es-ES_tradnl" sz="2000" dirty="0">
                <a:solidFill>
                  <a:srgbClr val="333333"/>
                </a:solidFill>
              </a:rPr>
              <a:t>de infección reciente / recurrentes del tracto urinario o </a:t>
            </a:r>
            <a:r>
              <a:rPr lang="es-ES_tradnl" sz="2000" dirty="0" err="1">
                <a:solidFill>
                  <a:srgbClr val="333333"/>
                </a:solidFill>
              </a:rPr>
              <a:t>prostatitits</a:t>
            </a:r>
            <a:r>
              <a:rPr lang="es-ES_tradnl" sz="2000" dirty="0">
                <a:solidFill>
                  <a:srgbClr val="333333"/>
                </a:solidFill>
              </a:rPr>
              <a:t>                        </a:t>
            </a:r>
            <a:r>
              <a:rPr lang="es-ES_tradnl" sz="2000" dirty="0" smtClean="0">
                <a:solidFill>
                  <a:srgbClr val="333333"/>
                </a:solidFill>
              </a:rPr>
              <a:t>     </a:t>
            </a:r>
          </a:p>
          <a:p>
            <a:endParaRPr lang="es-ES_tradnl" sz="2000" dirty="0">
              <a:solidFill>
                <a:srgbClr val="333333"/>
              </a:solidFill>
            </a:endParaRPr>
          </a:p>
          <a:p>
            <a:r>
              <a:rPr lang="es-ES_tradnl" sz="2000" dirty="0">
                <a:solidFill>
                  <a:srgbClr val="333333"/>
                </a:solidFill>
              </a:rPr>
              <a:t>D</a:t>
            </a:r>
            <a:r>
              <a:rPr lang="es-ES_tradnl" sz="2000" dirty="0" smtClean="0">
                <a:solidFill>
                  <a:srgbClr val="333333"/>
                </a:solidFill>
              </a:rPr>
              <a:t>erivación </a:t>
            </a:r>
            <a:r>
              <a:rPr lang="es-ES_tradnl" sz="2000" dirty="0">
                <a:solidFill>
                  <a:srgbClr val="333333"/>
                </a:solidFill>
              </a:rPr>
              <a:t>urinaria  </a:t>
            </a:r>
            <a:endParaRPr lang="es-ES" sz="2000" dirty="0">
              <a:solidFill>
                <a:srgbClr val="333333"/>
              </a:solidFill>
            </a:endParaRP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8104" y="6450739"/>
            <a:ext cx="4558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rgbClr val="333333"/>
                </a:solidFill>
              </a:rPr>
              <a:t>Copyright © 2007 American Urological Association Education and Research, Inc.® 2 Updated September 2008 </a:t>
            </a:r>
            <a:endParaRPr lang="en-US" sz="8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8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9462" y="430119"/>
            <a:ext cx="7583488" cy="1470025"/>
          </a:xfrm>
        </p:spPr>
        <p:txBody>
          <a:bodyPr/>
          <a:lstStyle/>
          <a:p>
            <a:r>
              <a:rPr lang="es-ES" dirty="0" smtClean="0"/>
              <a:t>Gracias por su </a:t>
            </a:r>
            <a:r>
              <a:rPr lang="es-ES" dirty="0" err="1" smtClean="0"/>
              <a:t>atencion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Imagen 4" descr="santojanni hospital foto.bmp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0125"/>
            <a:ext cx="91440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5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06463" y="2008281"/>
            <a:ext cx="7583488" cy="1470025"/>
          </a:xfrm>
        </p:spPr>
        <p:txBody>
          <a:bodyPr/>
          <a:lstStyle/>
          <a:p>
            <a:r>
              <a:rPr lang="es-ES" sz="3200" dirty="0" smtClean="0"/>
              <a:t>concepto</a:t>
            </a:r>
            <a:endParaRPr lang="es-ES" sz="3200" dirty="0"/>
          </a:p>
        </p:txBody>
      </p:sp>
      <p:sp>
        <p:nvSpPr>
          <p:cNvPr id="6" name="Marcador de contenido 5"/>
          <p:cNvSpPr>
            <a:spLocks noGrp="1"/>
          </p:cNvSpPr>
          <p:nvPr>
            <p:ph type="subTitle" idx="1"/>
          </p:nvPr>
        </p:nvSpPr>
        <p:spPr>
          <a:xfrm>
            <a:off x="779463" y="3478305"/>
            <a:ext cx="7583487" cy="39511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endParaRPr lang="es-ES_tradnl" dirty="0"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Es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la administración sistémica durante la intervención de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un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agente antimicrobiano destinado a reducir el riesgo de infecciones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locales y sistémicas después del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procedimiento</a:t>
            </a:r>
          </a:p>
          <a:p>
            <a:pPr marL="0" indent="0" algn="ctr">
              <a:buNone/>
            </a:pPr>
            <a:endParaRPr lang="es-ES_tradnl" sz="2000" dirty="0">
              <a:solidFill>
                <a:srgbClr val="333333"/>
              </a:solidFill>
              <a:effectLst/>
            </a:endParaRPr>
          </a:p>
          <a:p>
            <a:endParaRPr lang="en-US" sz="2000" dirty="0">
              <a:solidFill>
                <a:srgbClr val="333333"/>
              </a:solidFill>
              <a:effectLst/>
            </a:endParaRPr>
          </a:p>
          <a:p>
            <a:r>
              <a:rPr lang="en-US" sz="800" i="1" dirty="0" smtClean="0">
                <a:effectLst/>
              </a:rPr>
              <a:t>Copyright </a:t>
            </a:r>
            <a:r>
              <a:rPr lang="en-US" sz="800" i="1" dirty="0">
                <a:effectLst/>
              </a:rPr>
              <a:t>© 2007 American Urological Association Education and Research, Inc.® 2 Updated September 2008 </a:t>
            </a:r>
            <a:endParaRPr lang="en-US" sz="800" dirty="0"/>
          </a:p>
          <a:p>
            <a:pPr marL="0" indent="0" algn="ctr">
              <a:buNone/>
            </a:pPr>
            <a:r>
              <a:rPr lang="es-ES_tradnl" sz="800" i="1" dirty="0" smtClean="0">
                <a:solidFill>
                  <a:srgbClr val="000090"/>
                </a:solidFill>
                <a:effectLst/>
              </a:rPr>
              <a:t> </a:t>
            </a:r>
            <a:endParaRPr lang="es-ES" sz="800" i="1" dirty="0">
              <a:solidFill>
                <a:srgbClr val="00009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5125" y="198015"/>
            <a:ext cx="82232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4800" dirty="0" smtClean="0">
              <a:latin typeface="Perpetua Titling MT"/>
              <a:cs typeface="Perpetua Titling MT"/>
            </a:endParaRPr>
          </a:p>
          <a:p>
            <a:pPr algn="ctr"/>
            <a:endParaRPr lang="es-ES" sz="4800" dirty="0" smtClean="0">
              <a:latin typeface="Perpetua Titling MT"/>
              <a:cs typeface="Perpetua Titling MT"/>
            </a:endParaRPr>
          </a:p>
          <a:p>
            <a:pPr algn="ctr"/>
            <a:r>
              <a:rPr lang="es-ES" sz="3600" dirty="0" smtClean="0">
                <a:latin typeface="Perpetua Titling MT"/>
                <a:cs typeface="Perpetua Titling MT"/>
              </a:rPr>
              <a:t>    PROFILAXIS ANTIBIOTICA PREQUIRURGICA</a:t>
            </a:r>
            <a:endParaRPr lang="es-ES" sz="3600" dirty="0">
              <a:latin typeface="Perpetua Titling MT"/>
              <a:cs typeface="Perpetua Titling MT"/>
            </a:endParaRPr>
          </a:p>
        </p:txBody>
      </p:sp>
      <p:pic>
        <p:nvPicPr>
          <p:cNvPr id="7" name="Imagen 6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1365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4724401"/>
            <a:ext cx="7583487" cy="21335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s-ES_tradnl" sz="2000" i="1" dirty="0" smtClean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dirty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El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potencial </a:t>
            </a:r>
            <a:r>
              <a:rPr lang="es-ES_tradnl" sz="2000" dirty="0" err="1" smtClean="0">
                <a:solidFill>
                  <a:srgbClr val="333333"/>
                </a:solidFill>
                <a:effectLst/>
              </a:rPr>
              <a:t>benefico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de la profilaxis antimicrobiana se determina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por: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Factores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del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paciente</a:t>
            </a:r>
          </a:p>
          <a:p>
            <a:pPr marL="0" indent="0" algn="ctr"/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Factores del procedimiento</a:t>
            </a: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           Morbilidad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potencial de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infección</a:t>
            </a:r>
          </a:p>
          <a:p>
            <a:pPr marL="0" indent="0" algn="ctr">
              <a:buNone/>
            </a:pPr>
            <a:endParaRPr lang="es-ES_tradnl" sz="2000" i="1" dirty="0">
              <a:solidFill>
                <a:srgbClr val="000090"/>
              </a:solidFill>
              <a:effectLst/>
            </a:endParaRPr>
          </a:p>
          <a:p>
            <a:r>
              <a:rPr lang="en-US" sz="900" i="1" dirty="0">
                <a:effectLst/>
              </a:rPr>
              <a:t>Copyright © 2007 American Urological Association Education and Research, Inc.® 2 Updated September 2008 </a:t>
            </a:r>
            <a:endParaRPr lang="en-US" sz="900" dirty="0"/>
          </a:p>
          <a:p>
            <a:pPr marL="0" indent="0" algn="ctr">
              <a:buNone/>
            </a:pPr>
            <a:endParaRPr lang="es-ES" sz="2000" i="1" dirty="0">
              <a:solidFill>
                <a:srgbClr val="000090"/>
              </a:solidFill>
            </a:endParaRPr>
          </a:p>
        </p:txBody>
      </p:sp>
      <p:pic>
        <p:nvPicPr>
          <p:cNvPr id="5" name="Marcador de posición de imagen 4" descr="FOTO ATB.jpe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6" r="17156"/>
          <a:stretch>
            <a:fillRect/>
          </a:stretch>
        </p:blipFill>
        <p:spPr>
          <a:xfrm>
            <a:off x="2730500" y="2564084"/>
            <a:ext cx="3127375" cy="2388916"/>
          </a:xfrm>
        </p:spPr>
      </p:pic>
      <p:pic>
        <p:nvPicPr>
          <p:cNvPr id="6" name="Imagen 5" descr="escudo hospital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9351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3478305"/>
            <a:ext cx="7583487" cy="3236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endParaRPr lang="es-ES_tradnl" dirty="0">
              <a:effectLst/>
            </a:endParaRPr>
          </a:p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Se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recomienda la profilaxis antimicrobiana sólo cuando los beneficios potenciales superan los riesgos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y costos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 </a:t>
            </a:r>
            <a:endParaRPr lang="es-ES_tradnl" sz="20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dirty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1300" i="1" dirty="0" smtClean="0">
              <a:solidFill>
                <a:srgbClr val="000090"/>
              </a:solidFill>
              <a:effectLst/>
            </a:endParaRPr>
          </a:p>
          <a:p>
            <a:r>
              <a:rPr lang="en-US" sz="800" i="1" dirty="0">
                <a:effectLst/>
              </a:rPr>
              <a:t>Copyright © 2007 American Urological Association Education and Research, Inc.® 2 Updated September 2008 </a:t>
            </a:r>
            <a:endParaRPr lang="en-US" sz="800" dirty="0"/>
          </a:p>
          <a:p>
            <a:pPr marL="0" indent="0" algn="ctr">
              <a:buNone/>
            </a:pPr>
            <a:endParaRPr lang="es-ES" sz="2000" i="1" dirty="0">
              <a:solidFill>
                <a:srgbClr val="000090"/>
              </a:solidFill>
            </a:endParaRPr>
          </a:p>
        </p:txBody>
      </p:sp>
      <p:pic>
        <p:nvPicPr>
          <p:cNvPr id="5" name="Imagen 4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8530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3478305"/>
            <a:ext cx="7583487" cy="2855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endParaRPr lang="es-ES_tradnl" dirty="0">
              <a:effectLst/>
            </a:endParaRPr>
          </a:p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El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agente profiláctico debe ser eficaz contra los organismos característicos del lugar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del procedimiento</a:t>
            </a:r>
          </a:p>
          <a:p>
            <a:pPr marL="0" indent="0" algn="ctr">
              <a:buNone/>
            </a:pPr>
            <a:endParaRPr lang="es-ES_tradnl" sz="2000" i="1" dirty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dirty="0" smtClean="0">
              <a:solidFill>
                <a:srgbClr val="000090"/>
              </a:solidFill>
              <a:effectLst/>
            </a:endParaRPr>
          </a:p>
          <a:p>
            <a:r>
              <a:rPr lang="en-US" sz="800" i="1" dirty="0">
                <a:effectLst/>
              </a:rPr>
              <a:t>Copyright © 2007 American Urological Association Education and Research, Inc.® 2 Updated September 2008 </a:t>
            </a:r>
            <a:endParaRPr lang="en-US" sz="800" dirty="0"/>
          </a:p>
          <a:p>
            <a:pPr marL="0" indent="0" algn="ctr">
              <a:buNone/>
            </a:pPr>
            <a:endParaRPr lang="es-ES" sz="2000" i="1" dirty="0">
              <a:solidFill>
                <a:srgbClr val="000090"/>
              </a:solidFill>
            </a:endParaRPr>
          </a:p>
        </p:txBody>
      </p:sp>
      <p:pic>
        <p:nvPicPr>
          <p:cNvPr id="4" name="Imagen 3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8036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endParaRPr lang="es-ES_tradnl" dirty="0">
              <a:effectLst/>
            </a:endParaRPr>
          </a:p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r>
              <a:rPr lang="es-ES_tradnl" sz="2200" dirty="0" smtClean="0">
                <a:solidFill>
                  <a:srgbClr val="333333"/>
                </a:solidFill>
                <a:effectLst/>
              </a:rPr>
              <a:t>La </a:t>
            </a:r>
            <a:r>
              <a:rPr lang="es-ES_tradnl" sz="2200" dirty="0">
                <a:solidFill>
                  <a:srgbClr val="333333"/>
                </a:solidFill>
                <a:effectLst/>
              </a:rPr>
              <a:t>duración de la profilaxis antimicrobiana debe extenderse a lo largo del período en el que la invasión bacteriana se facilita </a:t>
            </a:r>
            <a:r>
              <a:rPr lang="es-ES_tradnl" sz="2200" dirty="0" smtClean="0">
                <a:solidFill>
                  <a:srgbClr val="333333"/>
                </a:solidFill>
                <a:effectLst/>
              </a:rPr>
              <a:t>y </a:t>
            </a:r>
            <a:r>
              <a:rPr lang="es-ES_tradnl" sz="2200" dirty="0">
                <a:solidFill>
                  <a:srgbClr val="333333"/>
                </a:solidFill>
                <a:effectLst/>
              </a:rPr>
              <a:t>o que pueda establecer una </a:t>
            </a:r>
            <a:r>
              <a:rPr lang="es-ES_tradnl" sz="2200" dirty="0" smtClean="0">
                <a:solidFill>
                  <a:srgbClr val="333333"/>
                </a:solidFill>
                <a:effectLst/>
              </a:rPr>
              <a:t>infección</a:t>
            </a:r>
          </a:p>
          <a:p>
            <a:pPr marL="0" indent="0" algn="ctr">
              <a:buNone/>
            </a:pPr>
            <a:endParaRPr lang="es-ES_tradnl" sz="2200" i="1" dirty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200" i="1" dirty="0" smtClean="0">
              <a:solidFill>
                <a:srgbClr val="000090"/>
              </a:solidFill>
              <a:effectLst/>
            </a:endParaRPr>
          </a:p>
          <a:p>
            <a:r>
              <a:rPr lang="en-US" sz="800" i="1" dirty="0">
                <a:effectLst/>
              </a:rPr>
              <a:t>Copyright © 2007 American Urological Association Education and Research, Inc.® 2 Updated September 2008 </a:t>
            </a:r>
            <a:endParaRPr lang="en-US" sz="800" dirty="0"/>
          </a:p>
          <a:p>
            <a:pPr marL="0" indent="0" algn="ctr">
              <a:buNone/>
            </a:pPr>
            <a:endParaRPr lang="es-ES" sz="2200" i="1" dirty="0">
              <a:solidFill>
                <a:srgbClr val="000090"/>
              </a:solidFill>
            </a:endParaRPr>
          </a:p>
        </p:txBody>
      </p:sp>
      <p:pic>
        <p:nvPicPr>
          <p:cNvPr id="5" name="Imagen 4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6372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l">
              <a:buNone/>
            </a:pPr>
            <a:r>
              <a:rPr lang="es-ES_tradnl" sz="2600" dirty="0" smtClean="0">
                <a:solidFill>
                  <a:srgbClr val="333333"/>
                </a:solidFill>
                <a:effectLst/>
              </a:rPr>
              <a:t>La </a:t>
            </a:r>
            <a:r>
              <a:rPr lang="es-ES_tradnl" sz="2600" dirty="0">
                <a:solidFill>
                  <a:srgbClr val="333333"/>
                </a:solidFill>
                <a:effectLst/>
              </a:rPr>
              <a:t>profilaxis </a:t>
            </a:r>
            <a:endParaRPr lang="es-ES_tradnl" sz="2600" dirty="0" smtClean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es-ES_tradnl" sz="2600" dirty="0" smtClean="0">
              <a:solidFill>
                <a:srgbClr val="333333"/>
              </a:solidFill>
              <a:effectLst/>
            </a:endParaRPr>
          </a:p>
          <a:p>
            <a:pPr marL="0" indent="0" algn="l"/>
            <a:r>
              <a:rPr lang="es-ES_tradnl" sz="2600" dirty="0" smtClean="0">
                <a:solidFill>
                  <a:srgbClr val="333333"/>
                </a:solidFill>
                <a:effectLst/>
              </a:rPr>
              <a:t>                         </a:t>
            </a:r>
            <a:r>
              <a:rPr lang="es-ES_tradnl" sz="2600" dirty="0" smtClean="0">
                <a:solidFill>
                  <a:srgbClr val="333333"/>
                </a:solidFill>
                <a:effectLst/>
              </a:rPr>
              <a:t> </a:t>
            </a:r>
            <a:r>
              <a:rPr lang="es-ES_tradnl" sz="2600" dirty="0" smtClean="0">
                <a:solidFill>
                  <a:srgbClr val="333333"/>
                </a:solidFill>
                <a:effectLst/>
              </a:rPr>
              <a:t>Debe comenzar </a:t>
            </a:r>
            <a:r>
              <a:rPr lang="es-ES_tradnl" sz="2600" dirty="0">
                <a:solidFill>
                  <a:srgbClr val="333333"/>
                </a:solidFill>
                <a:effectLst/>
              </a:rPr>
              <a:t>dentro de los 60 minutos de la </a:t>
            </a:r>
            <a:r>
              <a:rPr lang="es-ES_tradnl" sz="2600" dirty="0" smtClean="0">
                <a:solidFill>
                  <a:srgbClr val="333333"/>
                </a:solidFill>
                <a:effectLst/>
              </a:rPr>
              <a:t>incisión quirúrgica</a:t>
            </a:r>
          </a:p>
          <a:p>
            <a:pPr marL="0" indent="0" algn="l"/>
            <a:endParaRPr lang="es-ES_tradnl" sz="2600" dirty="0" smtClean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es-ES_tradnl" sz="2600" dirty="0" smtClean="0">
                <a:solidFill>
                  <a:srgbClr val="333333"/>
                </a:solidFill>
                <a:effectLst/>
              </a:rPr>
              <a:t>              120 minutos para </a:t>
            </a:r>
            <a:r>
              <a:rPr lang="es-ES_tradnl" sz="2600" dirty="0" err="1" smtClean="0">
                <a:solidFill>
                  <a:srgbClr val="333333"/>
                </a:solidFill>
                <a:effectLst/>
              </a:rPr>
              <a:t>fluoroquinolonas</a:t>
            </a:r>
            <a:r>
              <a:rPr lang="es-ES_tradnl" sz="2600" dirty="0" smtClean="0">
                <a:solidFill>
                  <a:srgbClr val="333333"/>
                </a:solidFill>
                <a:effectLst/>
              </a:rPr>
              <a:t> intravenosos y </a:t>
            </a:r>
            <a:r>
              <a:rPr lang="es-ES_tradnl" sz="2600" dirty="0" err="1" smtClean="0">
                <a:solidFill>
                  <a:srgbClr val="333333"/>
                </a:solidFill>
                <a:effectLst/>
              </a:rPr>
              <a:t>vancomicina</a:t>
            </a:r>
            <a:endParaRPr lang="es-ES_tradnl" sz="2600" dirty="0" smtClean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es-ES_tradnl" sz="2600" dirty="0" smtClean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es-ES_tradnl" sz="2600" dirty="0" smtClean="0">
                <a:solidFill>
                  <a:srgbClr val="333333"/>
                </a:solidFill>
                <a:effectLst/>
              </a:rPr>
              <a:t>Por </a:t>
            </a:r>
            <a:r>
              <a:rPr lang="es-ES_tradnl" sz="2600" dirty="0">
                <a:solidFill>
                  <a:srgbClr val="333333"/>
                </a:solidFill>
                <a:effectLst/>
              </a:rPr>
              <a:t>lo general se debe interrumpir </a:t>
            </a:r>
            <a:r>
              <a:rPr lang="es-ES_tradnl" sz="2600" dirty="0" smtClean="0">
                <a:solidFill>
                  <a:srgbClr val="333333"/>
                </a:solidFill>
                <a:effectLst/>
              </a:rPr>
              <a:t>al </a:t>
            </a:r>
            <a:r>
              <a:rPr lang="es-ES_tradnl" sz="2600" dirty="0">
                <a:solidFill>
                  <a:srgbClr val="333333"/>
                </a:solidFill>
                <a:effectLst/>
              </a:rPr>
              <a:t>plazo </a:t>
            </a:r>
            <a:r>
              <a:rPr lang="es-ES_tradnl" sz="2600" dirty="0" smtClean="0">
                <a:solidFill>
                  <a:srgbClr val="333333"/>
                </a:solidFill>
                <a:effectLst/>
              </a:rPr>
              <a:t>de 24 </a:t>
            </a:r>
            <a:r>
              <a:rPr lang="es-ES_tradnl" sz="2600" dirty="0">
                <a:solidFill>
                  <a:srgbClr val="333333"/>
                </a:solidFill>
                <a:effectLst/>
              </a:rPr>
              <a:t>horas </a:t>
            </a:r>
            <a:endParaRPr lang="es-ES_tradnl" sz="26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endParaRPr lang="es-ES_tradnl" sz="2200" i="1" dirty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200" i="1" dirty="0" smtClean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200" i="1" dirty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200" i="1" dirty="0" smtClean="0">
              <a:solidFill>
                <a:srgbClr val="000090"/>
              </a:solidFill>
              <a:effectLst/>
            </a:endParaRPr>
          </a:p>
          <a:p>
            <a:r>
              <a:rPr lang="en-US" sz="900" i="1" dirty="0">
                <a:effectLst/>
              </a:rPr>
              <a:t>Copyright © 2007 American Urological Association Education and Research, Inc.® 2 Updated September 2008 </a:t>
            </a:r>
            <a:endParaRPr lang="en-US" sz="900" dirty="0"/>
          </a:p>
          <a:p>
            <a:pPr marL="0" indent="0" algn="ctr">
              <a:buNone/>
            </a:pPr>
            <a:endParaRPr lang="es-ES" sz="2200" i="1" dirty="0">
              <a:solidFill>
                <a:srgbClr val="000090"/>
              </a:solidFill>
            </a:endParaRPr>
          </a:p>
          <a:p>
            <a:endParaRPr lang="es-ES" dirty="0"/>
          </a:p>
        </p:txBody>
      </p:sp>
      <p:pic>
        <p:nvPicPr>
          <p:cNvPr id="5" name="Imagen 4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8712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Perpetua Titling MT"/>
              </a:rPr>
              <a:t>PROFILAXIS ANTIBIOTICA PREQUIRURGICA</a:t>
            </a:r>
            <a:br>
              <a:rPr lang="es-ES" dirty="0">
                <a:cs typeface="Perpetua Titling MT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79463" y="3388472"/>
            <a:ext cx="7583487" cy="33796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ES_tradnl" dirty="0" smtClean="0">
              <a:effectLst/>
            </a:endParaRPr>
          </a:p>
          <a:p>
            <a:pPr marL="0" indent="0" algn="ctr">
              <a:buNone/>
            </a:pPr>
            <a:endParaRPr lang="es-ES_tradnl" dirty="0"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Infecciones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del sitio 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quirúrgico</a:t>
            </a:r>
          </a:p>
          <a:p>
            <a:pPr marL="0" indent="0" algn="ctr">
              <a:buNone/>
            </a:pPr>
            <a:endParaRPr lang="es-ES_tradnl" sz="20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    Complican hasta el 5% de los procedimientos </a:t>
            </a:r>
            <a:r>
              <a:rPr lang="es-ES_tradnl" sz="2000" dirty="0" err="1" smtClean="0">
                <a:solidFill>
                  <a:srgbClr val="333333"/>
                </a:solidFill>
                <a:effectLst/>
              </a:rPr>
              <a:t>extraabdominales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 limpios</a:t>
            </a:r>
          </a:p>
          <a:p>
            <a:pPr marL="0" indent="0" algn="ctr">
              <a:buNone/>
            </a:pPr>
            <a:endParaRPr lang="es-ES_tradnl" sz="2000" dirty="0" smtClean="0">
              <a:solidFill>
                <a:srgbClr val="333333"/>
              </a:solidFill>
              <a:effectLst/>
            </a:endParaRPr>
          </a:p>
          <a:p>
            <a:pPr marL="0" indent="0" algn="l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         Un 20% de los procedimientos </a:t>
            </a:r>
            <a:r>
              <a:rPr lang="es-ES_tradnl" sz="2000" dirty="0" err="1" smtClean="0">
                <a:solidFill>
                  <a:srgbClr val="333333"/>
                </a:solidFill>
                <a:effectLst/>
              </a:rPr>
              <a:t>intraabdominales</a:t>
            </a:r>
            <a:r>
              <a:rPr lang="es-ES_tradnl" sz="2000" dirty="0" smtClean="0">
                <a:solidFill>
                  <a:srgbClr val="333333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endParaRPr lang="es-ES_tradnl" sz="20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r>
              <a:rPr lang="es-ES_tradnl" sz="2000" dirty="0" smtClean="0">
                <a:solidFill>
                  <a:srgbClr val="333333"/>
                </a:solidFill>
                <a:effectLst/>
              </a:rPr>
              <a:t>                 Las </a:t>
            </a:r>
            <a:r>
              <a:rPr lang="es-ES_tradnl" sz="2000" dirty="0">
                <a:solidFill>
                  <a:srgbClr val="333333"/>
                </a:solidFill>
                <a:effectLst/>
              </a:rPr>
              <a:t>infecciones urinarias son el tipo más común de infección nosocomial </a:t>
            </a:r>
            <a:endParaRPr lang="es-ES_tradnl" sz="2000" dirty="0" smtClean="0">
              <a:solidFill>
                <a:srgbClr val="333333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dirty="0" smtClean="0">
              <a:solidFill>
                <a:srgbClr val="000090"/>
              </a:solidFill>
              <a:effectLst/>
            </a:endParaRPr>
          </a:p>
          <a:p>
            <a:pPr marL="0" indent="0" algn="ctr">
              <a:buNone/>
            </a:pPr>
            <a:endParaRPr lang="es-ES_tradnl" sz="2000" i="1" dirty="0">
              <a:solidFill>
                <a:srgbClr val="000090"/>
              </a:solidFill>
              <a:effectLst/>
            </a:endParaRPr>
          </a:p>
          <a:p>
            <a:r>
              <a:rPr lang="en-US" sz="900" i="1" dirty="0">
                <a:effectLst/>
              </a:rPr>
              <a:t>Copyright © 2007 American Urological Association Education and Research, Inc.® 2 Updated September 2008 </a:t>
            </a:r>
            <a:endParaRPr lang="en-US" sz="900" dirty="0"/>
          </a:p>
          <a:p>
            <a:pPr marL="0" indent="0" algn="ctr">
              <a:buNone/>
            </a:pPr>
            <a:endParaRPr lang="es-ES_tradnl" sz="2000" i="1" dirty="0" smtClean="0">
              <a:solidFill>
                <a:srgbClr val="000090"/>
              </a:solidFill>
              <a:effectLst/>
            </a:endParaRPr>
          </a:p>
        </p:txBody>
      </p:sp>
      <p:pic>
        <p:nvPicPr>
          <p:cNvPr id="5" name="Imagen 4" descr="escudo hospital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238126"/>
            <a:ext cx="1428749" cy="14287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66393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Precedente.thmx</Template>
  <TotalTime>1789</TotalTime>
  <Words>1115</Words>
  <Application>Microsoft Macintosh PowerPoint</Application>
  <PresentationFormat>Presentación en pantalla (4:3)</PresentationFormat>
  <Paragraphs>273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Precedente</vt:lpstr>
      <vt:lpstr>Congreso argentino de urologia  tucuman 2016</vt:lpstr>
      <vt:lpstr>Profilaxis antibiotica prequirurgica revision normas aUa</vt:lpstr>
      <vt:lpstr>concepto</vt:lpstr>
      <vt:lpstr>PROFILAXIS ANTIBIOTICA PREQUIRURGICA </vt:lpstr>
      <vt:lpstr>PROFILAXIS ANTIBIOTICA PREQUIRURGICA </vt:lpstr>
      <vt:lpstr>PROFILAXIS ANTIBIOTICA PREQUIRURGICA </vt:lpstr>
      <vt:lpstr>PROFILAXIS ANTIBIOTICA PREQUIRURGICA </vt:lpstr>
      <vt:lpstr>PROFILAXIS ANTIBIOTICA PREQUIRURGICA </vt:lpstr>
      <vt:lpstr>PROFILAXIS ANTIBIOTICA PREQUIRURGICA </vt:lpstr>
      <vt:lpstr>PROFILAXIS ANTIBIOTICA PREQUIRURGICA </vt:lpstr>
      <vt:lpstr>PROFILAXIS ANTIBIOTICA PREQUIRURGICA </vt:lpstr>
      <vt:lpstr>PROFILAXIS ANTIBIOTICA PREQUIRURGICA </vt:lpstr>
      <vt:lpstr>Factores relacionados con el paciente que afectan la respuesta a las infecciones quirurgicas</vt:lpstr>
      <vt:lpstr> Clasificación de heridas quirúrgicas </vt:lpstr>
      <vt:lpstr>Clasificación de heridas quirúrgicas</vt:lpstr>
      <vt:lpstr>Familia de antibioticos</vt:lpstr>
      <vt:lpstr>Familia de antibioticos</vt:lpstr>
      <vt:lpstr>Familia de antibioticos</vt:lpstr>
      <vt:lpstr>Familia de antibioticos</vt:lpstr>
      <vt:lpstr>Familia de antibioticos</vt:lpstr>
      <vt:lpstr> instrumentacion tracto urinario bajo tratamiento ≤24 hours  </vt:lpstr>
      <vt:lpstr>Instrumentacion tracto urinario superior tratamiento ≤24 hours </vt:lpstr>
      <vt:lpstr>Cirugia abierta o laparoscopica tratamiento ≤24 hours </vt:lpstr>
      <vt:lpstr>  Aumento del riesgo de bacteriemia asociada a   los procedimientos urológicos </vt:lpstr>
      <vt:lpstr>  Aumento del riesgo de bacteriemia asociado a      los procedimientos urológicos </vt:lpstr>
      <vt:lpstr>Gracias por su atencion</vt:lpstr>
    </vt:vector>
  </TitlesOfParts>
  <Company>iborrafer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Profilaxis antibiotica prequirurgica</dc:title>
  <dc:creator>Usuario iborrafer</dc:creator>
  <cp:lastModifiedBy>Usuario iborrafer</cp:lastModifiedBy>
  <cp:revision>120</cp:revision>
  <dcterms:created xsi:type="dcterms:W3CDTF">2016-08-09T11:37:48Z</dcterms:created>
  <dcterms:modified xsi:type="dcterms:W3CDTF">2016-09-08T13:27:17Z</dcterms:modified>
</cp:coreProperties>
</file>