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9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72" r:id="rId13"/>
    <p:sldId id="266" r:id="rId14"/>
    <p:sldId id="267" r:id="rId15"/>
    <p:sldId id="276" r:id="rId16"/>
    <p:sldId id="285" r:id="rId17"/>
    <p:sldId id="286" r:id="rId18"/>
    <p:sldId id="287" r:id="rId19"/>
    <p:sldId id="289" r:id="rId20"/>
    <p:sldId id="288" r:id="rId21"/>
    <p:sldId id="282" r:id="rId22"/>
    <p:sldId id="283" r:id="rId23"/>
    <p:sldId id="284" r:id="rId24"/>
    <p:sldId id="280" r:id="rId25"/>
    <p:sldId id="281" r:id="rId26"/>
    <p:sldId id="275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1A6EA433-E441-334C-B60D-E19E68013CDC}">
          <p14:sldIdLst>
            <p14:sldId id="279"/>
            <p14:sldId id="256"/>
          </p14:sldIdLst>
        </p14:section>
        <p14:section name="Sección sin título" id="{BC54B137-FF83-9249-BBA1-1B6728C2D089}">
          <p14:sldIdLst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72"/>
            <p14:sldId id="266"/>
            <p14:sldId id="267"/>
            <p14:sldId id="276"/>
            <p14:sldId id="285"/>
            <p14:sldId id="286"/>
            <p14:sldId id="287"/>
            <p14:sldId id="289"/>
            <p14:sldId id="288"/>
            <p14:sldId id="282"/>
            <p14:sldId id="283"/>
            <p14:sldId id="284"/>
            <p14:sldId id="280"/>
            <p14:sldId id="281"/>
            <p14:sldId id="275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220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printerSettings" Target="printerSettings/printerSettings1.bin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 cstate="print"/>
          <a:srcRect t="50000"/>
          <a:stretch>
            <a:fillRect/>
          </a:stretch>
        </p:blipFill>
        <p:spPr>
          <a:xfrm>
            <a:off x="0" y="3429000"/>
            <a:ext cx="9144000" cy="3429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9463" y="1918447"/>
            <a:ext cx="7583488" cy="1470025"/>
          </a:xfrm>
        </p:spPr>
        <p:txBody>
          <a:bodyPr anchor="b" anchorCtr="0"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9463" y="3478306"/>
            <a:ext cx="7583487" cy="1752600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pPr/>
              <a:t>8/9/16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pPr/>
              <a:t>‹Nr.›</a:t>
            </a:fld>
            <a:endParaRPr lang="en-US"/>
          </a:p>
        </p:txBody>
      </p:sp>
      <p:pic>
        <p:nvPicPr>
          <p:cNvPr id="7" name="Picture 6" descr="overlay-ruleShadow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3303984"/>
            <a:ext cx="9144000" cy="12501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 cstate="print"/>
          <a:srcRect l="50000"/>
          <a:stretch>
            <a:fillRect/>
          </a:stretch>
        </p:blipFill>
        <p:spPr>
          <a:xfrm>
            <a:off x="4572000" y="4482"/>
            <a:ext cx="457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 descr="overlay-ruleShadow.png"/>
          <p:cNvPicPr>
            <a:picLocks noChangeAspect="1"/>
          </p:cNvPicPr>
          <p:nvPr/>
        </p:nvPicPr>
        <p:blipFill>
          <a:blip r:embed="rId3" cstate="print"/>
          <a:srcRect r="25031"/>
          <a:stretch>
            <a:fillRect/>
          </a:stretch>
        </p:blipFill>
        <p:spPr>
          <a:xfrm rot="16200000">
            <a:off x="1086391" y="3365075"/>
            <a:ext cx="6855164" cy="12501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74320"/>
            <a:ext cx="3959352" cy="1691640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864608" y="264907"/>
            <a:ext cx="3959352" cy="6328186"/>
          </a:xfrm>
          <a:solidFill>
            <a:schemeClr val="tx1">
              <a:lumMod val="50000"/>
            </a:schemeClr>
          </a:solidFill>
          <a:effectLst>
            <a:outerShdw blurRad="50800" dir="2700000" algn="tl" rotWithShape="0">
              <a:schemeClr val="tx1">
                <a:alpha val="40000"/>
              </a:scheme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Arrastre la imagen al marcador de posición o haga clic en el icono para agregar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1970801"/>
            <a:ext cx="3959352" cy="32004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ctr">
              <a:lnSpc>
                <a:spcPct val="110000"/>
              </a:lnSpc>
              <a:spcBef>
                <a:spcPts val="600"/>
              </a:spcBef>
              <a:buNone/>
              <a:defRPr sz="18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lnSpc>
                <a:spcPct val="110000"/>
              </a:lnSpc>
              <a:spcBef>
                <a:spcPts val="2000"/>
              </a:spcBef>
              <a:buFont typeface="Calisto MT" pitchFamily="18" charset="0"/>
              <a:buNone/>
            </a:pPr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670048" y="6356350"/>
            <a:ext cx="1627632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D85AC8A2-C63C-49A4-89E9-2E4420D2ECA8}" type="datetimeFigureOut">
              <a:rPr lang="en-US" smtClean="0"/>
              <a:pPr/>
              <a:t>8/9/16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2047" y="6356350"/>
            <a:ext cx="1892808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92808" y="5738129"/>
            <a:ext cx="758952" cy="576072"/>
          </a:xfrm>
        </p:spPr>
        <p:txBody>
          <a:bodyPr vert="horz" lIns="91440" tIns="45720" rIns="91440" bIns="45720" rtlCol="0" anchor="ctr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defRPr sz="36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fld id="{74C7E049-B585-4EE6-96C0-EEB30EAA14FD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encima d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4482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038600"/>
            <a:ext cx="7620000" cy="990600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ctr">
              <a:defRPr sz="36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Font typeface="Calisto MT" pitchFamily="18" charset="0"/>
              <a:buNone/>
            </a:pPr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42900" y="265176"/>
            <a:ext cx="8458200" cy="3697224"/>
          </a:xfrm>
          <a:solidFill>
            <a:schemeClr val="tx1">
              <a:lumMod val="50000"/>
            </a:schemeClr>
          </a:solidFill>
          <a:effectLst>
            <a:outerShdw blurRad="50800" dir="2700000" algn="tl" rotWithShape="0">
              <a:schemeClr val="tx1">
                <a:alpha val="40000"/>
              </a:scheme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2000"/>
              </a:spcBef>
              <a:buFont typeface="Calisto MT" pitchFamily="18" charset="0"/>
              <a:buNone/>
              <a:defRPr sz="24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Arrastre la imagen al marcador de posición o haga clic en el icono para agregar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0" y="5042647"/>
            <a:ext cx="7620000" cy="1129553"/>
          </a:xfrm>
        </p:spPr>
        <p:txBody>
          <a:bodyPr>
            <a:norm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pPr/>
              <a:t>8/9/16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er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fld id="{D85AC8A2-C63C-49A4-89E9-2E4420D2ECA8}" type="datetimeFigureOut">
              <a:rPr lang="en-US" smtClean="0"/>
              <a:pPr/>
              <a:t>8/9/16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fld id="{74C7E049-B585-4EE6-96C0-EEB30EAA14FD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-ruleShadow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3" cstate="print"/>
          <a:srcRect t="23333"/>
          <a:stretch>
            <a:fillRect/>
          </a:stretch>
        </p:blipFill>
        <p:spPr>
          <a:xfrm>
            <a:off x="0" y="1425388"/>
            <a:ext cx="9144000" cy="54326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pPr/>
              <a:t>8/9/16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-FullBackground.jpg"/>
          <p:cNvPicPr>
            <a:picLocks noChangeAspect="1"/>
          </p:cNvPicPr>
          <p:nvPr/>
        </p:nvPicPr>
        <p:blipFill>
          <a:blip r:embed="rId2" cstate="print"/>
          <a:srcRect r="14719"/>
          <a:stretch>
            <a:fillRect/>
          </a:stretch>
        </p:blipFill>
        <p:spPr>
          <a:xfrm>
            <a:off x="0" y="4482"/>
            <a:ext cx="779811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48600" y="457200"/>
            <a:ext cx="1219200" cy="5668963"/>
          </a:xfrm>
        </p:spPr>
        <p:txBody>
          <a:bodyPr vert="eaVert">
            <a:normAutofit/>
          </a:bodyPr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457200"/>
            <a:ext cx="6383337" cy="566896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24800" y="6356350"/>
            <a:ext cx="1066800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D85AC8A2-C63C-49A4-89E9-2E4420D2ECA8}" type="datetimeFigureOut">
              <a:rPr lang="en-US" smtClean="0"/>
              <a:pPr/>
              <a:t>8/9/16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pPr/>
              <a:t>‹Nr.›</a:t>
            </a:fld>
            <a:endParaRPr lang="en-US"/>
          </a:p>
        </p:txBody>
      </p:sp>
      <p:pic>
        <p:nvPicPr>
          <p:cNvPr id="10" name="Picture 9" descr="overlay-ruleShadow.png"/>
          <p:cNvPicPr>
            <a:picLocks noChangeAspect="1"/>
          </p:cNvPicPr>
          <p:nvPr/>
        </p:nvPicPr>
        <p:blipFill>
          <a:blip r:embed="rId3" cstate="print"/>
          <a:srcRect r="25031"/>
          <a:stretch>
            <a:fillRect/>
          </a:stretch>
        </p:blipFill>
        <p:spPr>
          <a:xfrm rot="5400000" flipH="1">
            <a:off x="4421262" y="3365075"/>
            <a:ext cx="6855164" cy="12501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ruleShadow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pic>
        <p:nvPicPr>
          <p:cNvPr id="7" name="Picture 6" descr="Overlay-FullBackground.jpg"/>
          <p:cNvPicPr>
            <a:picLocks noChangeAspect="1"/>
          </p:cNvPicPr>
          <p:nvPr/>
        </p:nvPicPr>
        <p:blipFill>
          <a:blip r:embed="rId3" cstate="print"/>
          <a:srcRect t="23333"/>
          <a:stretch>
            <a:fillRect/>
          </a:stretch>
        </p:blipFill>
        <p:spPr>
          <a:xfrm>
            <a:off x="0" y="1425388"/>
            <a:ext cx="9144000" cy="54326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pPr/>
              <a:t>8/9/16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a de título con ima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 cstate="print"/>
          <a:srcRect t="50000"/>
          <a:stretch>
            <a:fillRect/>
          </a:stretch>
        </p:blipFill>
        <p:spPr>
          <a:xfrm>
            <a:off x="0" y="3429000"/>
            <a:ext cx="9144000" cy="3429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9463" y="789081"/>
            <a:ext cx="7583488" cy="1470025"/>
          </a:xfrm>
        </p:spPr>
        <p:txBody>
          <a:bodyPr anchor="ctr" anchorCtr="0"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9463" y="4724400"/>
            <a:ext cx="7583487" cy="1385047"/>
          </a:xfrm>
        </p:spPr>
        <p:txBody>
          <a:bodyPr anchor="ctr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pPr/>
              <a:t>8/9/16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pPr/>
              <a:t>‹Nr.›</a:t>
            </a:fld>
            <a:endParaRPr lang="en-US"/>
          </a:p>
        </p:txBody>
      </p:sp>
      <p:pic>
        <p:nvPicPr>
          <p:cNvPr id="7" name="Picture 6" descr="overlay-ruleShadow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3303984"/>
            <a:ext cx="9144000" cy="125016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3677371" y="2564085"/>
            <a:ext cx="1789259" cy="1729830"/>
          </a:xfrm>
          <a:prstGeom prst="ellipse">
            <a:avLst/>
          </a:prstGeom>
          <a:noFill/>
          <a:ln w="127000">
            <a:solidFill>
              <a:schemeClr val="tx2"/>
            </a:solidFill>
          </a:ln>
          <a:effectLst>
            <a:innerShdw blurRad="101600" dist="76200" dir="13500000">
              <a:prstClr val="black">
                <a:alpha val="57000"/>
              </a:prstClr>
            </a:innerShdw>
          </a:effectLst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es-ES_tradnl" smtClean="0"/>
              <a:t>Arrastre la imagen al marcador de posición o haga clic en el icono para agregar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ruleShadow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4446984"/>
            <a:ext cx="9144000" cy="125016"/>
          </a:xfrm>
          <a:prstGeom prst="rect">
            <a:avLst/>
          </a:prstGeom>
        </p:spPr>
      </p:pic>
      <p:pic>
        <p:nvPicPr>
          <p:cNvPr id="7" name="Picture 6" descr="Overlay-FullBackground.jpg"/>
          <p:cNvPicPr>
            <a:picLocks noChangeAspect="1"/>
          </p:cNvPicPr>
          <p:nvPr/>
        </p:nvPicPr>
        <p:blipFill>
          <a:blip r:embed="rId3" cstate="print"/>
          <a:srcRect t="66667"/>
          <a:stretch>
            <a:fillRect/>
          </a:stretch>
        </p:blipFill>
        <p:spPr>
          <a:xfrm>
            <a:off x="0" y="4572000"/>
            <a:ext cx="9144000" cy="2286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971800"/>
            <a:ext cx="7583487" cy="136207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4724400"/>
            <a:ext cx="7583487" cy="1398494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Font typeface="Calisto MT" pitchFamily="18" charset="0"/>
              <a:buNone/>
              <a:defRPr sz="18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pPr/>
              <a:t>8/9/16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ruleShadow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pic>
        <p:nvPicPr>
          <p:cNvPr id="11" name="Picture 10" descr="Overlay-FullBackground.jpg"/>
          <p:cNvPicPr>
            <a:picLocks noChangeAspect="1"/>
          </p:cNvPicPr>
          <p:nvPr/>
        </p:nvPicPr>
        <p:blipFill>
          <a:blip r:embed="rId3" cstate="print"/>
          <a:srcRect t="23333"/>
          <a:stretch>
            <a:fillRect/>
          </a:stretch>
        </p:blipFill>
        <p:spPr>
          <a:xfrm>
            <a:off x="0" y="1425388"/>
            <a:ext cx="9144000" cy="54326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62753"/>
            <a:ext cx="7583488" cy="1283167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3" y="1828800"/>
            <a:ext cx="3566160" cy="42973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6791" y="1828800"/>
            <a:ext cx="3566160" cy="42973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pPr/>
              <a:t>8/9/16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overlay-ruleShadow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pic>
        <p:nvPicPr>
          <p:cNvPr id="13" name="Picture 12" descr="Overlay-FullBackground.jpg"/>
          <p:cNvPicPr>
            <a:picLocks noChangeAspect="1"/>
          </p:cNvPicPr>
          <p:nvPr/>
        </p:nvPicPr>
        <p:blipFill>
          <a:blip r:embed="rId3" cstate="print"/>
          <a:srcRect t="23333"/>
          <a:stretch>
            <a:fillRect/>
          </a:stretch>
        </p:blipFill>
        <p:spPr>
          <a:xfrm>
            <a:off x="0" y="1425388"/>
            <a:ext cx="9144000" cy="54326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62753"/>
            <a:ext cx="7583488" cy="1283167"/>
          </a:xfrm>
        </p:spPr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524000"/>
            <a:ext cx="3566160" cy="838200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3" y="2393576"/>
            <a:ext cx="3566160" cy="373258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6791" y="1524000"/>
            <a:ext cx="3566160" cy="838200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96791" y="2393576"/>
            <a:ext cx="3566160" cy="373258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pPr/>
              <a:t>8/9/16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ruleShadow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pPr/>
              <a:t>8/9/16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pPr/>
              <a:t>‹Nr.›</a:t>
            </a:fld>
            <a:endParaRPr lang="en-US"/>
          </a:p>
        </p:txBody>
      </p:sp>
      <p:pic>
        <p:nvPicPr>
          <p:cNvPr id="10" name="Picture 9" descr="Overlay-FullBackground.jpg"/>
          <p:cNvPicPr>
            <a:picLocks noChangeAspect="1"/>
          </p:cNvPicPr>
          <p:nvPr/>
        </p:nvPicPr>
        <p:blipFill>
          <a:blip r:embed="rId3" cstate="print"/>
          <a:srcRect t="21046"/>
          <a:stretch>
            <a:fillRect/>
          </a:stretch>
        </p:blipFill>
        <p:spPr>
          <a:xfrm>
            <a:off x="0" y="1447800"/>
            <a:ext cx="9144000" cy="541468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verlay-FullBackgroun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4482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pPr/>
              <a:t>8/9/16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 cstate="print"/>
          <a:srcRect l="50000"/>
          <a:stretch>
            <a:fillRect/>
          </a:stretch>
        </p:blipFill>
        <p:spPr>
          <a:xfrm>
            <a:off x="4572000" y="4482"/>
            <a:ext cx="457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73049"/>
            <a:ext cx="3962400" cy="1690221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defRPr sz="36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66401" y="273050"/>
            <a:ext cx="3959352" cy="585311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1975104"/>
            <a:ext cx="3962400" cy="320040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ctr" defTabSz="914400" rtl="0" eaLnBrk="1" latinLnBrk="0" hangingPunct="1">
              <a:lnSpc>
                <a:spcPct val="110000"/>
              </a:lnSpc>
              <a:spcBef>
                <a:spcPts val="600"/>
              </a:spcBef>
              <a:buNone/>
              <a:defRPr sz="18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667000" y="6356350"/>
            <a:ext cx="1622612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D85AC8A2-C63C-49A4-89E9-2E4420D2ECA8}" type="datetimeFigureOut">
              <a:rPr lang="en-US" smtClean="0"/>
              <a:pPr/>
              <a:t>8/9/16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2047" y="6356350"/>
            <a:ext cx="1891553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92808" y="5748338"/>
            <a:ext cx="762000" cy="576262"/>
          </a:xfrm>
        </p:spPr>
        <p:txBody>
          <a:bodyPr vert="horz" lIns="91440" tIns="45720" rIns="91440" bIns="45720" rtlCol="0" anchor="ctr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defRPr sz="36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fld id="{74C7E049-B585-4EE6-96C0-EEB30EAA14FD}" type="slidenum">
              <a:rPr lang="en-US" smtClean="0"/>
              <a:pPr/>
              <a:t>‹Nr.›</a:t>
            </a:fld>
            <a:endParaRPr lang="en-US"/>
          </a:p>
        </p:txBody>
      </p:sp>
      <p:pic>
        <p:nvPicPr>
          <p:cNvPr id="10" name="Picture 9" descr="overlay-ruleShadow.png"/>
          <p:cNvPicPr>
            <a:picLocks noChangeAspect="1"/>
          </p:cNvPicPr>
          <p:nvPr/>
        </p:nvPicPr>
        <p:blipFill>
          <a:blip r:embed="rId3" cstate="print"/>
          <a:srcRect r="25031"/>
          <a:stretch>
            <a:fillRect/>
          </a:stretch>
        </p:blipFill>
        <p:spPr>
          <a:xfrm rot="16200000">
            <a:off x="1086391" y="3365075"/>
            <a:ext cx="6855164" cy="125016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3" y="62753"/>
            <a:ext cx="7583488" cy="128316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828800"/>
            <a:ext cx="7583488" cy="429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32494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fld id="{D85AC8A2-C63C-49A4-89E9-2E4420D2ECA8}" type="datetimeFigureOut">
              <a:rPr lang="en-US" smtClean="0"/>
              <a:pPr/>
              <a:t>8/9/16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2047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67200" y="6356350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fld id="{74C7E049-B585-4EE6-96C0-EEB30EAA14FD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effectLst>
            <a:outerShdw blurRad="50800" dist="12700" dir="2700000" sx="100500" sy="100500" algn="tl" rotWithShape="0">
              <a:prstClr val="black">
                <a:alpha val="6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282575" indent="-282575" algn="l" defTabSz="914400" rtl="0" eaLnBrk="1" latinLnBrk="0" hangingPunct="1">
        <a:spcBef>
          <a:spcPts val="2000"/>
        </a:spcBef>
        <a:buFont typeface="Calisto MT" pitchFamily="18" charset="0"/>
        <a:buChar char="•"/>
        <a:defRPr sz="24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1pPr>
      <a:lvl2pPr marL="577850" indent="-295275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Calisto MT" pitchFamily="18" charset="0"/>
        <a:buChar char="•"/>
        <a:defRPr sz="22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2pPr>
      <a:lvl3pPr marL="860425" indent="-282575" algn="l" defTabSz="914400" rtl="0" eaLnBrk="1" latinLnBrk="0" hangingPunct="1">
        <a:spcBef>
          <a:spcPts val="600"/>
        </a:spcBef>
        <a:buFont typeface="Calisto MT" pitchFamily="18" charset="0"/>
        <a:buChar char="•"/>
        <a:defRPr sz="20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3pPr>
      <a:lvl4pPr marL="1143000" indent="-282575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Calisto MT" pitchFamily="18" charset="0"/>
        <a:buChar char="•"/>
        <a:defRPr sz="18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4pPr>
      <a:lvl5pPr marL="1425575" indent="-282575" algn="l" defTabSz="914400" rtl="0" eaLnBrk="1" latinLnBrk="0" hangingPunct="1">
        <a:spcBef>
          <a:spcPts val="600"/>
        </a:spcBef>
        <a:buFont typeface="Calisto MT" pitchFamily="18" charset="0"/>
        <a:buChar char="•"/>
        <a:defRPr sz="18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5pPr>
      <a:lvl6pPr marL="1711325" indent="-280988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6pPr>
      <a:lvl7pPr marL="2000250" indent="-280988" algn="l" defTabSz="914400" rtl="0" eaLnBrk="1" latinLnBrk="0" hangingPunct="1">
        <a:spcBef>
          <a:spcPct val="20000"/>
        </a:spcBef>
        <a:buFont typeface="Arial" pitchFamily="34" charset="0"/>
        <a:buChar char="•"/>
        <a:defRPr lang="en-US" sz="1800" kern="1200" dirty="0" smtClean="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7pPr>
      <a:lvl8pPr marL="2290763" indent="-280988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8pPr>
      <a:lvl9pPr marL="2571750" indent="-280988" algn="l" defTabSz="914400" rtl="0" eaLnBrk="1" latinLnBrk="0" hangingPunct="1">
        <a:spcBef>
          <a:spcPct val="20000"/>
        </a:spcBef>
        <a:buFont typeface="Arial" pitchFamily="34" charset="0"/>
        <a:buChar char="•"/>
        <a:defRPr lang="en-US" sz="1800" kern="1200" dirty="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7.jpeg"/><Relationship Id="rId3" Type="http://schemas.openxmlformats.org/officeDocument/2006/relationships/image" Target="../media/image9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6.jpeg"/><Relationship Id="rId3" Type="http://schemas.openxmlformats.org/officeDocument/2006/relationships/image" Target="../media/image7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.jpe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.jpe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.jpe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8.jpeg"/><Relationship Id="rId3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Congreso argentino de </a:t>
            </a:r>
            <a:r>
              <a:rPr lang="es-ES" dirty="0" err="1" smtClean="0"/>
              <a:t>urologia</a:t>
            </a:r>
            <a:r>
              <a:rPr lang="es-ES" dirty="0" smtClean="0"/>
              <a:t> </a:t>
            </a:r>
            <a:br>
              <a:rPr lang="es-ES" dirty="0" smtClean="0"/>
            </a:br>
            <a:r>
              <a:rPr lang="es-ES" sz="3600" dirty="0" err="1" smtClean="0"/>
              <a:t>tucuman</a:t>
            </a:r>
            <a:r>
              <a:rPr lang="es-ES" sz="3600" dirty="0" smtClean="0"/>
              <a:t> 2016</a:t>
            </a:r>
            <a:endParaRPr lang="es-ES" sz="3600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779464" y="5105400"/>
            <a:ext cx="7583487" cy="1752600"/>
          </a:xfrm>
        </p:spPr>
        <p:txBody>
          <a:bodyPr>
            <a:normAutofit/>
          </a:bodyPr>
          <a:lstStyle/>
          <a:p>
            <a:endParaRPr lang="fr-FR" sz="3600" dirty="0" smtClean="0"/>
          </a:p>
          <a:p>
            <a:r>
              <a:rPr lang="fr-FR" sz="3600" dirty="0" smtClean="0"/>
              <a:t>COMITE INFECCIONES</a:t>
            </a:r>
            <a:endParaRPr lang="es-ES" sz="3600" dirty="0"/>
          </a:p>
        </p:txBody>
      </p:sp>
      <p:pic>
        <p:nvPicPr>
          <p:cNvPr id="6" name="Imagen 5" descr="descarga 21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625" y="3614859"/>
            <a:ext cx="4079875" cy="1652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94792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>
                <a:cs typeface="Perpetua Titling MT"/>
              </a:rPr>
              <a:t>PROFILAXIS ANTIBIOTICA PREQUIRURGICA</a:t>
            </a:r>
            <a:br>
              <a:rPr lang="es-ES" dirty="0">
                <a:cs typeface="Perpetua Titling MT"/>
              </a:rPr>
            </a:b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type="subTitle" idx="1"/>
          </p:nvPr>
        </p:nvSpPr>
        <p:spPr>
          <a:xfrm>
            <a:off x="779463" y="3557681"/>
            <a:ext cx="7583487" cy="3062194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es-ES_tradnl" sz="2900" dirty="0" smtClean="0">
                <a:solidFill>
                  <a:srgbClr val="333333"/>
                </a:solidFill>
                <a:effectLst/>
              </a:rPr>
              <a:t>La </a:t>
            </a:r>
            <a:r>
              <a:rPr lang="es-ES_tradnl" sz="2900" dirty="0">
                <a:solidFill>
                  <a:srgbClr val="333333"/>
                </a:solidFill>
                <a:effectLst/>
              </a:rPr>
              <a:t>profilaxis antimicrobiana es sólo una de varias medidas para reducir </a:t>
            </a:r>
            <a:r>
              <a:rPr lang="es-ES_tradnl" sz="2900" dirty="0" smtClean="0">
                <a:solidFill>
                  <a:srgbClr val="333333"/>
                </a:solidFill>
                <a:effectLst/>
              </a:rPr>
              <a:t>dichos</a:t>
            </a:r>
          </a:p>
          <a:p>
            <a:pPr marL="0" indent="0" algn="ctr">
              <a:buNone/>
            </a:pPr>
            <a:r>
              <a:rPr lang="es-ES_tradnl" sz="2900" dirty="0" smtClean="0">
                <a:solidFill>
                  <a:srgbClr val="333333"/>
                </a:solidFill>
                <a:effectLst/>
              </a:rPr>
              <a:t> </a:t>
            </a:r>
            <a:r>
              <a:rPr lang="es-ES_tradnl" sz="2900" dirty="0">
                <a:solidFill>
                  <a:srgbClr val="333333"/>
                </a:solidFill>
                <a:effectLst/>
              </a:rPr>
              <a:t>riesgos. Otros incluyen </a:t>
            </a:r>
            <a:r>
              <a:rPr lang="es-ES_tradnl" sz="2900" dirty="0" smtClean="0">
                <a:solidFill>
                  <a:srgbClr val="333333"/>
                </a:solidFill>
                <a:effectLst/>
              </a:rPr>
              <a:t>:</a:t>
            </a:r>
          </a:p>
          <a:p>
            <a:pPr marL="0" indent="0" algn="ctr">
              <a:buNone/>
            </a:pPr>
            <a:endParaRPr lang="es-ES_tradnl" sz="2900" dirty="0" smtClean="0">
              <a:solidFill>
                <a:srgbClr val="333333"/>
              </a:solidFill>
              <a:effectLst/>
            </a:endParaRPr>
          </a:p>
          <a:p>
            <a:pPr marL="0" indent="0" algn="ctr">
              <a:buNone/>
            </a:pPr>
            <a:r>
              <a:rPr lang="es-ES_tradnl" sz="2900" dirty="0" smtClean="0">
                <a:solidFill>
                  <a:srgbClr val="333333"/>
                </a:solidFill>
                <a:effectLst/>
              </a:rPr>
              <a:t>            Preparación intestinal,</a:t>
            </a:r>
          </a:p>
          <a:p>
            <a:pPr marL="0" indent="0" algn="ctr">
              <a:buNone/>
            </a:pPr>
            <a:r>
              <a:rPr lang="es-ES_tradnl" sz="2900" dirty="0" smtClean="0">
                <a:solidFill>
                  <a:srgbClr val="333333"/>
                </a:solidFill>
                <a:effectLst/>
              </a:rPr>
              <a:t>                Depilación preoperatoria</a:t>
            </a:r>
          </a:p>
          <a:p>
            <a:pPr marL="0" indent="0" algn="ctr">
              <a:buNone/>
            </a:pPr>
            <a:r>
              <a:rPr lang="es-ES_tradnl" sz="2900" dirty="0" smtClean="0">
                <a:solidFill>
                  <a:srgbClr val="333333"/>
                </a:solidFill>
                <a:effectLst/>
              </a:rPr>
              <a:t>  Baño antiséptico</a:t>
            </a:r>
          </a:p>
          <a:p>
            <a:pPr marL="0" indent="0" algn="ctr">
              <a:buNone/>
            </a:pPr>
            <a:r>
              <a:rPr lang="es-ES_tradnl" sz="2900" dirty="0" smtClean="0">
                <a:solidFill>
                  <a:srgbClr val="333333"/>
                </a:solidFill>
                <a:effectLst/>
              </a:rPr>
              <a:t>    Lavado </a:t>
            </a:r>
            <a:r>
              <a:rPr lang="es-ES_tradnl" sz="2900" dirty="0">
                <a:solidFill>
                  <a:srgbClr val="333333"/>
                </a:solidFill>
                <a:effectLst/>
              </a:rPr>
              <a:t>de </a:t>
            </a:r>
            <a:r>
              <a:rPr lang="es-ES_tradnl" sz="2900" dirty="0" smtClean="0">
                <a:solidFill>
                  <a:srgbClr val="333333"/>
                </a:solidFill>
                <a:effectLst/>
              </a:rPr>
              <a:t>manos</a:t>
            </a:r>
          </a:p>
          <a:p>
            <a:pPr marL="0" indent="0" algn="ctr">
              <a:buNone/>
            </a:pPr>
            <a:r>
              <a:rPr lang="es-ES_tradnl" sz="2900" dirty="0" smtClean="0">
                <a:solidFill>
                  <a:srgbClr val="333333"/>
                </a:solidFill>
                <a:effectLst/>
              </a:rPr>
              <a:t>Guantes </a:t>
            </a:r>
            <a:r>
              <a:rPr lang="es-ES_tradnl" sz="2900" dirty="0">
                <a:solidFill>
                  <a:srgbClr val="333333"/>
                </a:solidFill>
                <a:effectLst/>
              </a:rPr>
              <a:t>dobles </a:t>
            </a:r>
            <a:endParaRPr lang="es-ES_tradnl" sz="2900" dirty="0" smtClean="0">
              <a:solidFill>
                <a:srgbClr val="333333"/>
              </a:solidFill>
              <a:effectLst/>
            </a:endParaRPr>
          </a:p>
          <a:p>
            <a:pPr marL="0" indent="0" algn="ctr">
              <a:buNone/>
            </a:pPr>
            <a:r>
              <a:rPr lang="es-ES_tradnl" sz="2900" dirty="0" smtClean="0">
                <a:solidFill>
                  <a:srgbClr val="333333"/>
                </a:solidFill>
                <a:effectLst/>
              </a:rPr>
              <a:t>                 Campo </a:t>
            </a:r>
            <a:r>
              <a:rPr lang="es-ES_tradnl" sz="2900" dirty="0" err="1" smtClean="0">
                <a:solidFill>
                  <a:srgbClr val="333333"/>
                </a:solidFill>
                <a:effectLst/>
              </a:rPr>
              <a:t>esteril</a:t>
            </a:r>
            <a:r>
              <a:rPr lang="es-ES_tradnl" sz="2900" dirty="0" smtClean="0">
                <a:solidFill>
                  <a:srgbClr val="333333"/>
                </a:solidFill>
                <a:effectLst/>
              </a:rPr>
              <a:t> operatorio </a:t>
            </a:r>
          </a:p>
          <a:p>
            <a:pPr marL="0" indent="0" algn="ctr">
              <a:buNone/>
            </a:pPr>
            <a:endParaRPr lang="es-ES_tradnl" sz="2000" i="1" dirty="0">
              <a:solidFill>
                <a:srgbClr val="000090"/>
              </a:solidFill>
              <a:effectLst/>
            </a:endParaRPr>
          </a:p>
          <a:p>
            <a:pPr marL="0" indent="0" algn="ctr">
              <a:buNone/>
            </a:pPr>
            <a:endParaRPr lang="es-ES_tradnl" sz="2000" i="1" dirty="0" smtClean="0">
              <a:solidFill>
                <a:srgbClr val="000090"/>
              </a:solidFill>
              <a:effectLst/>
            </a:endParaRPr>
          </a:p>
          <a:p>
            <a:r>
              <a:rPr lang="en-US" sz="900" i="1" dirty="0">
                <a:effectLst/>
              </a:rPr>
              <a:t>Copyright © 2007 American Urological Association Education and Research, Inc.® 2 Updated September 2008 </a:t>
            </a:r>
            <a:endParaRPr lang="en-US" sz="900" dirty="0"/>
          </a:p>
          <a:p>
            <a:pPr marL="0" indent="0" algn="ctr">
              <a:buNone/>
            </a:pPr>
            <a:endParaRPr lang="es-ES" sz="2000" i="1" dirty="0">
              <a:solidFill>
                <a:srgbClr val="000090"/>
              </a:solidFill>
            </a:endParaRPr>
          </a:p>
          <a:p>
            <a:endParaRPr lang="es-ES" dirty="0"/>
          </a:p>
        </p:txBody>
      </p:sp>
      <p:pic>
        <p:nvPicPr>
          <p:cNvPr id="4" name="Imagen 3" descr="escudo hospital.jpe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876" y="238126"/>
            <a:ext cx="1428749" cy="1428749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179466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>
                <a:cs typeface="Perpetua Titling MT"/>
              </a:rPr>
              <a:t>PROFILAXIS ANTIBIOTICA PREQUIRURGICA</a:t>
            </a:r>
            <a:br>
              <a:rPr lang="es-ES" dirty="0">
                <a:cs typeface="Perpetua Titling MT"/>
              </a:rPr>
            </a:b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type="subTitle" idx="1"/>
          </p:nvPr>
        </p:nvSpPr>
        <p:spPr>
          <a:xfrm>
            <a:off x="779463" y="4724400"/>
            <a:ext cx="7583487" cy="2133600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endParaRPr lang="es-ES_tradnl" dirty="0" smtClean="0">
              <a:effectLst/>
            </a:endParaRPr>
          </a:p>
          <a:p>
            <a:pPr marL="0" indent="0" algn="ctr">
              <a:buNone/>
            </a:pPr>
            <a:endParaRPr lang="es-ES_tradnl" dirty="0">
              <a:effectLst/>
            </a:endParaRPr>
          </a:p>
          <a:p>
            <a:pPr marL="0" indent="0" algn="ctr">
              <a:buNone/>
            </a:pPr>
            <a:endParaRPr lang="es-ES_tradnl" dirty="0" smtClean="0">
              <a:effectLst/>
            </a:endParaRPr>
          </a:p>
          <a:p>
            <a:pPr marL="0" indent="0" algn="ctr">
              <a:buNone/>
            </a:pPr>
            <a:r>
              <a:rPr lang="es-ES_tradnl" sz="2000" dirty="0" smtClean="0">
                <a:solidFill>
                  <a:srgbClr val="333333"/>
                </a:solidFill>
                <a:effectLst/>
              </a:rPr>
              <a:t>El </a:t>
            </a:r>
            <a:r>
              <a:rPr lang="es-ES_tradnl" sz="2000" dirty="0">
                <a:solidFill>
                  <a:srgbClr val="333333"/>
                </a:solidFill>
                <a:effectLst/>
              </a:rPr>
              <a:t>mal uso de los antimicrobianos se asocia </a:t>
            </a:r>
            <a:r>
              <a:rPr lang="es-ES_tradnl" sz="2000" dirty="0" smtClean="0">
                <a:solidFill>
                  <a:srgbClr val="333333"/>
                </a:solidFill>
                <a:effectLst/>
              </a:rPr>
              <a:t>con</a:t>
            </a:r>
          </a:p>
          <a:p>
            <a:pPr marL="0" indent="0" algn="ctr">
              <a:buNone/>
            </a:pPr>
            <a:r>
              <a:rPr lang="es-ES_tradnl" sz="2000" dirty="0" smtClean="0">
                <a:solidFill>
                  <a:srgbClr val="333333"/>
                </a:solidFill>
                <a:effectLst/>
              </a:rPr>
              <a:t>            Resistencia bacteriana</a:t>
            </a:r>
          </a:p>
          <a:p>
            <a:pPr marL="0" indent="0" algn="ctr">
              <a:buNone/>
            </a:pPr>
            <a:r>
              <a:rPr lang="es-ES_tradnl" sz="2000" dirty="0" smtClean="0">
                <a:solidFill>
                  <a:srgbClr val="333333"/>
                </a:solidFill>
                <a:effectLst/>
              </a:rPr>
              <a:t>                  Aumento de la morbilidad</a:t>
            </a:r>
          </a:p>
          <a:p>
            <a:pPr marL="0" indent="0" algn="ctr">
              <a:buNone/>
            </a:pPr>
            <a:r>
              <a:rPr lang="es-ES_tradnl" sz="2000" dirty="0" smtClean="0">
                <a:solidFill>
                  <a:srgbClr val="333333"/>
                </a:solidFill>
                <a:effectLst/>
              </a:rPr>
              <a:t>Costos en salud</a:t>
            </a:r>
          </a:p>
          <a:p>
            <a:pPr marL="0" indent="0" algn="ctr">
              <a:buNone/>
            </a:pPr>
            <a:endParaRPr lang="es-ES_tradnl" sz="2000" baseline="30000" dirty="0">
              <a:solidFill>
                <a:srgbClr val="333333"/>
              </a:solidFill>
              <a:effectLst/>
            </a:endParaRPr>
          </a:p>
          <a:p>
            <a:pPr marL="0" indent="0" algn="ctr">
              <a:buNone/>
            </a:pPr>
            <a:endParaRPr lang="es-ES_tradnl" sz="2000" i="1" baseline="30000" dirty="0" smtClean="0">
              <a:solidFill>
                <a:srgbClr val="000090"/>
              </a:solidFill>
              <a:effectLst/>
            </a:endParaRPr>
          </a:p>
          <a:p>
            <a:r>
              <a:rPr lang="en-US" sz="900" i="1" dirty="0">
                <a:effectLst/>
              </a:rPr>
              <a:t>Copyright © 2007 American Urological Association Education and Research, Inc.® 2 Updated September 2008 </a:t>
            </a:r>
            <a:endParaRPr lang="en-US" sz="900" dirty="0"/>
          </a:p>
          <a:p>
            <a:pPr marL="0" indent="0" algn="ctr">
              <a:buNone/>
            </a:pPr>
            <a:endParaRPr lang="es-ES_tradnl" sz="2000" i="1" baseline="30000" dirty="0">
              <a:solidFill>
                <a:srgbClr val="000090"/>
              </a:solidFill>
              <a:effectLst/>
            </a:endParaRPr>
          </a:p>
        </p:txBody>
      </p:sp>
      <p:sp>
        <p:nvSpPr>
          <p:cNvPr id="5" name="Marcador de posición de imagen 4"/>
          <p:cNvSpPr>
            <a:spLocks noGrp="1"/>
          </p:cNvSpPr>
          <p:nvPr>
            <p:ph type="pic" sz="quarter" idx="13"/>
          </p:nvPr>
        </p:nvSpPr>
        <p:spPr/>
      </p:sp>
      <p:pic>
        <p:nvPicPr>
          <p:cNvPr id="4" name="Imagen 3" descr="escudo hospital.jpe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876" y="238126"/>
            <a:ext cx="1428749" cy="1428749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6" name="Imagen 5" descr="pastillas tomandolas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0125" y="2413000"/>
            <a:ext cx="4196630" cy="2749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69088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>
                <a:cs typeface="Perpetua Titling MT"/>
              </a:rPr>
              <a:t>PROFILAXIS ANTIBIOTICA PREQUIRURGICA</a:t>
            </a:r>
            <a:br>
              <a:rPr lang="es-ES" dirty="0">
                <a:cs typeface="Perpetua Titling MT"/>
              </a:rPr>
            </a:b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type="subTitle" idx="1"/>
          </p:nvPr>
        </p:nvSpPr>
        <p:spPr>
          <a:xfrm>
            <a:off x="779463" y="3478306"/>
            <a:ext cx="7583487" cy="337969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ES_tradnl" sz="2000" dirty="0" smtClean="0">
                <a:solidFill>
                  <a:srgbClr val="333333"/>
                </a:solidFill>
                <a:effectLst/>
              </a:rPr>
              <a:t>Tres </a:t>
            </a:r>
            <a:r>
              <a:rPr lang="es-ES_tradnl" sz="2000" dirty="0">
                <a:solidFill>
                  <a:srgbClr val="333333"/>
                </a:solidFill>
                <a:effectLst/>
              </a:rPr>
              <a:t>circunstancias en las cuales se considera con frecuencia una mayor duración de los </a:t>
            </a:r>
            <a:r>
              <a:rPr lang="es-ES_tradnl" sz="2000" dirty="0" smtClean="0">
                <a:solidFill>
                  <a:srgbClr val="333333"/>
                </a:solidFill>
                <a:effectLst/>
              </a:rPr>
              <a:t>antimicrobianos</a:t>
            </a:r>
          </a:p>
          <a:p>
            <a:pPr marL="0" indent="0" algn="ctr">
              <a:buNone/>
            </a:pPr>
            <a:endParaRPr lang="es-ES_tradnl" sz="2000" dirty="0" smtClean="0">
              <a:solidFill>
                <a:srgbClr val="333333"/>
              </a:solidFill>
              <a:effectLst/>
            </a:endParaRPr>
          </a:p>
          <a:p>
            <a:pPr marL="0" indent="0" algn="ctr">
              <a:buNone/>
            </a:pPr>
            <a:r>
              <a:rPr lang="es-ES_tradnl" sz="2000" dirty="0" smtClean="0">
                <a:solidFill>
                  <a:srgbClr val="333333"/>
                </a:solidFill>
                <a:effectLst/>
              </a:rPr>
              <a:t>        Colocación </a:t>
            </a:r>
            <a:r>
              <a:rPr lang="es-ES_tradnl" sz="2000" dirty="0">
                <a:solidFill>
                  <a:srgbClr val="333333"/>
                </a:solidFill>
                <a:effectLst/>
              </a:rPr>
              <a:t>de material </a:t>
            </a:r>
            <a:r>
              <a:rPr lang="es-ES_tradnl" sz="2000" dirty="0" smtClean="0">
                <a:solidFill>
                  <a:srgbClr val="333333"/>
                </a:solidFill>
                <a:effectLst/>
              </a:rPr>
              <a:t>protésico</a:t>
            </a:r>
          </a:p>
          <a:p>
            <a:pPr marL="0" indent="0" algn="ctr">
              <a:buNone/>
            </a:pPr>
            <a:r>
              <a:rPr lang="es-ES_tradnl" sz="2000" dirty="0" smtClean="0">
                <a:solidFill>
                  <a:srgbClr val="333333"/>
                </a:solidFill>
                <a:effectLst/>
              </a:rPr>
              <a:t>             Presencia </a:t>
            </a:r>
            <a:r>
              <a:rPr lang="es-ES_tradnl" sz="2000" dirty="0">
                <a:solidFill>
                  <a:srgbClr val="333333"/>
                </a:solidFill>
                <a:effectLst/>
              </a:rPr>
              <a:t>de una infección </a:t>
            </a:r>
            <a:r>
              <a:rPr lang="es-ES_tradnl" sz="2000" dirty="0" smtClean="0">
                <a:solidFill>
                  <a:srgbClr val="333333"/>
                </a:solidFill>
                <a:effectLst/>
              </a:rPr>
              <a:t>existente</a:t>
            </a:r>
          </a:p>
          <a:p>
            <a:pPr marL="0" indent="0" algn="ctr">
              <a:buNone/>
            </a:pPr>
            <a:r>
              <a:rPr lang="es-ES_tradnl" sz="2000" dirty="0" smtClean="0">
                <a:solidFill>
                  <a:srgbClr val="333333"/>
                </a:solidFill>
                <a:effectLst/>
              </a:rPr>
              <a:t>Permanencia de un drenaje</a:t>
            </a:r>
          </a:p>
          <a:p>
            <a:pPr marL="0" indent="0" algn="ctr">
              <a:buNone/>
            </a:pPr>
            <a:endParaRPr lang="es-ES_tradnl" sz="2000" dirty="0">
              <a:solidFill>
                <a:srgbClr val="333333"/>
              </a:solidFill>
              <a:effectLst/>
            </a:endParaRPr>
          </a:p>
          <a:p>
            <a:pPr marL="0" indent="0" algn="ctr">
              <a:buNone/>
            </a:pPr>
            <a:endParaRPr lang="es-ES_tradnl" sz="2000" i="1" dirty="0" smtClean="0">
              <a:solidFill>
                <a:srgbClr val="000090"/>
              </a:solidFill>
              <a:effectLst/>
            </a:endParaRPr>
          </a:p>
          <a:p>
            <a:r>
              <a:rPr lang="en-US" sz="800" i="1" dirty="0">
                <a:effectLst/>
              </a:rPr>
              <a:t>Copyright © 2007 American Urological Association Education and Research, Inc.® 2 Updated September 2008 </a:t>
            </a:r>
            <a:endParaRPr lang="en-US" sz="800" dirty="0"/>
          </a:p>
          <a:p>
            <a:pPr marL="0" indent="0" algn="ctr">
              <a:buNone/>
            </a:pPr>
            <a:endParaRPr lang="es-ES" sz="2000" i="1" dirty="0">
              <a:solidFill>
                <a:srgbClr val="000090"/>
              </a:solidFill>
            </a:endParaRPr>
          </a:p>
          <a:p>
            <a:endParaRPr lang="es-ES" dirty="0"/>
          </a:p>
        </p:txBody>
      </p:sp>
      <p:pic>
        <p:nvPicPr>
          <p:cNvPr id="5" name="Imagen 4" descr="escudo hospital.jpe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876" y="238126"/>
            <a:ext cx="1428749" cy="1428749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12614629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2400" b="1" dirty="0" smtClean="0"/>
              <a:t>Factores relacionados con el paciente que afectan la respuesta a las infecciones </a:t>
            </a:r>
            <a:r>
              <a:rPr lang="es-ES" sz="2400" b="1" dirty="0" err="1" smtClean="0"/>
              <a:t>quirurgicas</a:t>
            </a:r>
            <a:endParaRPr lang="es-ES" sz="24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4294967295"/>
          </p:nvPr>
        </p:nvSpPr>
        <p:spPr>
          <a:xfrm>
            <a:off x="0" y="2393950"/>
            <a:ext cx="3565525" cy="3732213"/>
          </a:xfrm>
        </p:spPr>
        <p:txBody>
          <a:bodyPr>
            <a:normAutofit lnSpcReduction="10000"/>
          </a:bodyPr>
          <a:lstStyle/>
          <a:p>
            <a:r>
              <a:rPr lang="es-ES_tradnl" dirty="0">
                <a:solidFill>
                  <a:srgbClr val="333333"/>
                </a:solidFill>
                <a:effectLst/>
              </a:rPr>
              <a:t>C</a:t>
            </a:r>
            <a:r>
              <a:rPr lang="es-ES_tradnl" dirty="0" smtClean="0">
                <a:solidFill>
                  <a:srgbClr val="333333"/>
                </a:solidFill>
                <a:effectLst/>
              </a:rPr>
              <a:t>atéteres </a:t>
            </a:r>
            <a:r>
              <a:rPr lang="es-ES_tradnl" dirty="0">
                <a:solidFill>
                  <a:srgbClr val="333333"/>
                </a:solidFill>
                <a:effectLst/>
              </a:rPr>
              <a:t>externalizados</a:t>
            </a:r>
          </a:p>
          <a:p>
            <a:r>
              <a:rPr lang="es-ES_tradnl" dirty="0" err="1" smtClean="0">
                <a:solidFill>
                  <a:srgbClr val="333333"/>
                </a:solidFill>
                <a:effectLst/>
              </a:rPr>
              <a:t>Colonizacion</a:t>
            </a:r>
            <a:r>
              <a:rPr lang="es-ES_tradnl" dirty="0" smtClean="0">
                <a:solidFill>
                  <a:srgbClr val="333333"/>
                </a:solidFill>
                <a:effectLst/>
              </a:rPr>
              <a:t> </a:t>
            </a:r>
            <a:r>
              <a:rPr lang="es-ES_tradnl" dirty="0" err="1" smtClean="0">
                <a:solidFill>
                  <a:srgbClr val="333333"/>
                </a:solidFill>
                <a:effectLst/>
              </a:rPr>
              <a:t>endogena</a:t>
            </a:r>
            <a:r>
              <a:rPr lang="es-ES_tradnl" dirty="0" smtClean="0">
                <a:solidFill>
                  <a:srgbClr val="333333"/>
                </a:solidFill>
                <a:effectLst/>
              </a:rPr>
              <a:t> de</a:t>
            </a:r>
            <a:r>
              <a:rPr lang="es-ES_tradnl" dirty="0">
                <a:solidFill>
                  <a:srgbClr val="333333"/>
                </a:solidFill>
                <a:effectLst/>
              </a:rPr>
              <a:t> </a:t>
            </a:r>
            <a:r>
              <a:rPr lang="es-ES_tradnl" dirty="0" smtClean="0">
                <a:solidFill>
                  <a:srgbClr val="333333"/>
                </a:solidFill>
                <a:effectLst/>
              </a:rPr>
              <a:t>material </a:t>
            </a:r>
            <a:r>
              <a:rPr lang="es-ES_tradnl" dirty="0" err="1" smtClean="0">
                <a:solidFill>
                  <a:srgbClr val="333333"/>
                </a:solidFill>
                <a:effectLst/>
              </a:rPr>
              <a:t>protesico</a:t>
            </a:r>
            <a:endParaRPr lang="es-ES_tradnl" dirty="0">
              <a:solidFill>
                <a:srgbClr val="333333"/>
              </a:solidFill>
              <a:effectLst/>
            </a:endParaRPr>
          </a:p>
          <a:p>
            <a:r>
              <a:rPr lang="es-ES_tradnl" dirty="0">
                <a:solidFill>
                  <a:srgbClr val="333333"/>
                </a:solidFill>
                <a:effectLst/>
              </a:rPr>
              <a:t>I</a:t>
            </a:r>
            <a:r>
              <a:rPr lang="es-ES_tradnl" dirty="0" smtClean="0">
                <a:solidFill>
                  <a:srgbClr val="333333"/>
                </a:solidFill>
                <a:effectLst/>
              </a:rPr>
              <a:t>nfecciones </a:t>
            </a:r>
            <a:r>
              <a:rPr lang="es-ES_tradnl" dirty="0">
                <a:solidFill>
                  <a:srgbClr val="333333"/>
                </a:solidFill>
                <a:effectLst/>
              </a:rPr>
              <a:t>coexistentes </a:t>
            </a:r>
            <a:r>
              <a:rPr lang="es-ES_tradnl" dirty="0" smtClean="0">
                <a:solidFill>
                  <a:srgbClr val="333333"/>
                </a:solidFill>
                <a:effectLst/>
              </a:rPr>
              <a:t>distantes</a:t>
            </a:r>
            <a:endParaRPr lang="es-ES_tradnl" dirty="0">
              <a:solidFill>
                <a:srgbClr val="333333"/>
              </a:solidFill>
              <a:effectLst/>
            </a:endParaRPr>
          </a:p>
          <a:p>
            <a:r>
              <a:rPr lang="es-ES_tradnl" dirty="0">
                <a:solidFill>
                  <a:srgbClr val="333333"/>
                </a:solidFill>
                <a:effectLst/>
              </a:rPr>
              <a:t>H</a:t>
            </a:r>
            <a:r>
              <a:rPr lang="es-ES_tradnl" dirty="0" smtClean="0">
                <a:solidFill>
                  <a:srgbClr val="333333"/>
                </a:solidFill>
                <a:effectLst/>
              </a:rPr>
              <a:t>ospitalización prolongada</a:t>
            </a:r>
            <a:endParaRPr lang="es-ES_tradnl" dirty="0">
              <a:solidFill>
                <a:srgbClr val="333333"/>
              </a:solidFill>
              <a:effectLst/>
            </a:endParaRPr>
          </a:p>
        </p:txBody>
      </p:sp>
      <p:sp>
        <p:nvSpPr>
          <p:cNvPr id="7" name="Marcador de contenido 6"/>
          <p:cNvSpPr>
            <a:spLocks noGrp="1"/>
          </p:cNvSpPr>
          <p:nvPr>
            <p:ph sz="quarter" idx="4294967295"/>
          </p:nvPr>
        </p:nvSpPr>
        <p:spPr>
          <a:xfrm>
            <a:off x="5578475" y="2393950"/>
            <a:ext cx="3565525" cy="3732213"/>
          </a:xfrm>
        </p:spPr>
        <p:txBody>
          <a:bodyPr>
            <a:normAutofit fontScale="92500"/>
          </a:bodyPr>
          <a:lstStyle/>
          <a:p>
            <a:r>
              <a:rPr lang="es-ES_tradnl" dirty="0">
                <a:solidFill>
                  <a:srgbClr val="333333"/>
                </a:solidFill>
                <a:effectLst/>
              </a:rPr>
              <a:t>Edad avanzada</a:t>
            </a:r>
          </a:p>
          <a:p>
            <a:r>
              <a:rPr lang="es-ES_tradnl" dirty="0">
                <a:solidFill>
                  <a:srgbClr val="333333"/>
                </a:solidFill>
                <a:effectLst/>
              </a:rPr>
              <a:t>A</a:t>
            </a:r>
            <a:r>
              <a:rPr lang="es-ES_tradnl" dirty="0" smtClean="0">
                <a:solidFill>
                  <a:srgbClr val="333333"/>
                </a:solidFill>
                <a:effectLst/>
              </a:rPr>
              <a:t>nomalías </a:t>
            </a:r>
            <a:r>
              <a:rPr lang="es-ES_tradnl" dirty="0">
                <a:solidFill>
                  <a:srgbClr val="333333"/>
                </a:solidFill>
                <a:effectLst/>
              </a:rPr>
              <a:t>anatómicas del tracto urinario</a:t>
            </a:r>
          </a:p>
          <a:p>
            <a:r>
              <a:rPr lang="es-ES_tradnl" dirty="0">
                <a:solidFill>
                  <a:srgbClr val="333333"/>
                </a:solidFill>
                <a:effectLst/>
              </a:rPr>
              <a:t>El mal estado nutricional</a:t>
            </a:r>
          </a:p>
          <a:p>
            <a:r>
              <a:rPr lang="es-ES_tradnl" dirty="0" smtClean="0">
                <a:solidFill>
                  <a:srgbClr val="333333"/>
                </a:solidFill>
                <a:effectLst/>
              </a:rPr>
              <a:t>Tabaquismo</a:t>
            </a:r>
            <a:endParaRPr lang="es-ES_tradnl" dirty="0">
              <a:solidFill>
                <a:srgbClr val="333333"/>
              </a:solidFill>
              <a:effectLst/>
            </a:endParaRPr>
          </a:p>
          <a:p>
            <a:r>
              <a:rPr lang="es-ES_tradnl" dirty="0" err="1" smtClean="0">
                <a:solidFill>
                  <a:srgbClr val="333333"/>
                </a:solidFill>
                <a:effectLst/>
              </a:rPr>
              <a:t>Corticoterapia</a:t>
            </a:r>
            <a:r>
              <a:rPr lang="es-ES_tradnl" dirty="0" smtClean="0">
                <a:solidFill>
                  <a:srgbClr val="333333"/>
                </a:solidFill>
                <a:effectLst/>
              </a:rPr>
              <a:t> </a:t>
            </a:r>
            <a:r>
              <a:rPr lang="es-ES_tradnl" dirty="0">
                <a:solidFill>
                  <a:srgbClr val="333333"/>
                </a:solidFill>
                <a:effectLst/>
              </a:rPr>
              <a:t>crónica</a:t>
            </a:r>
          </a:p>
          <a:p>
            <a:r>
              <a:rPr lang="es-ES_tradnl" dirty="0">
                <a:solidFill>
                  <a:srgbClr val="333333"/>
                </a:solidFill>
                <a:effectLst/>
              </a:rPr>
              <a:t>Inmunodeficiencia</a:t>
            </a:r>
          </a:p>
          <a:p>
            <a:endParaRPr lang="es-ES" i="1" dirty="0">
              <a:solidFill>
                <a:srgbClr val="000090"/>
              </a:solidFill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1625328" y="6365557"/>
            <a:ext cx="4558273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i="1" dirty="0">
                <a:solidFill>
                  <a:schemeClr val="bg2"/>
                </a:solidFill>
              </a:rPr>
              <a:t>Copyright © 2007 American Urological Association Education and Research, Inc.® 2 Updated September 2008 </a:t>
            </a:r>
            <a:endParaRPr lang="en-US" sz="800" dirty="0">
              <a:solidFill>
                <a:schemeClr val="bg2"/>
              </a:solidFill>
            </a:endParaRP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164552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2000" dirty="0" smtClean="0">
                <a:effectLst/>
              </a:rPr>
              <a:t/>
            </a:r>
            <a:br>
              <a:rPr lang="es-ES_tradnl" sz="2000" dirty="0" smtClean="0">
                <a:effectLst/>
              </a:rPr>
            </a:br>
            <a:r>
              <a:rPr lang="es-ES_tradnl" sz="2000" b="1" dirty="0" smtClean="0">
                <a:effectLst/>
              </a:rPr>
              <a:t>Clasificación </a:t>
            </a:r>
            <a:r>
              <a:rPr lang="es-ES_tradnl" sz="2000" b="1" dirty="0">
                <a:effectLst/>
              </a:rPr>
              <a:t>de heridas quirúrgicas</a:t>
            </a:r>
            <a:r>
              <a:rPr lang="es-ES_tradnl" dirty="0">
                <a:effectLst/>
              </a:rPr>
              <a:t/>
            </a:r>
            <a:br>
              <a:rPr lang="es-ES_tradnl" dirty="0">
                <a:effectLst/>
              </a:rPr>
            </a:b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79463" y="1393546"/>
            <a:ext cx="7583488" cy="5464454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s-ES_tradnl" sz="2000" i="1" u="sng" dirty="0" smtClean="0">
              <a:solidFill>
                <a:srgbClr val="000090"/>
              </a:solidFill>
              <a:effectLst/>
            </a:endParaRPr>
          </a:p>
          <a:p>
            <a:pPr marL="0" indent="0">
              <a:buNone/>
            </a:pPr>
            <a:r>
              <a:rPr lang="es-ES_tradnl" sz="2000" u="sng" dirty="0" smtClean="0">
                <a:solidFill>
                  <a:srgbClr val="333333"/>
                </a:solidFill>
                <a:effectLst/>
              </a:rPr>
              <a:t>Limpia</a:t>
            </a:r>
            <a:endParaRPr lang="es-ES_tradnl" sz="2000" u="sng" dirty="0">
              <a:solidFill>
                <a:srgbClr val="333333"/>
              </a:solidFill>
              <a:effectLst/>
            </a:endParaRPr>
          </a:p>
          <a:p>
            <a:r>
              <a:rPr lang="es-ES_tradnl" sz="2000" dirty="0">
                <a:solidFill>
                  <a:srgbClr val="333333"/>
                </a:solidFill>
                <a:effectLst/>
              </a:rPr>
              <a:t>S</a:t>
            </a:r>
            <a:r>
              <a:rPr lang="es-ES_tradnl" sz="2000" dirty="0" smtClean="0">
                <a:solidFill>
                  <a:srgbClr val="333333"/>
                </a:solidFill>
                <a:effectLst/>
              </a:rPr>
              <a:t>itio </a:t>
            </a:r>
            <a:r>
              <a:rPr lang="es-ES_tradnl" sz="2000" dirty="0">
                <a:solidFill>
                  <a:srgbClr val="333333"/>
                </a:solidFill>
                <a:effectLst/>
              </a:rPr>
              <a:t>de la operación no infectada, con cierre primario de la piel.</a:t>
            </a:r>
          </a:p>
          <a:p>
            <a:pPr marL="0" indent="0">
              <a:buNone/>
            </a:pPr>
            <a:r>
              <a:rPr lang="es-ES_tradnl" sz="2000" u="sng" dirty="0">
                <a:solidFill>
                  <a:srgbClr val="333333"/>
                </a:solidFill>
                <a:effectLst/>
              </a:rPr>
              <a:t>L</a:t>
            </a:r>
            <a:r>
              <a:rPr lang="es-ES_tradnl" sz="2000" u="sng" dirty="0" smtClean="0">
                <a:solidFill>
                  <a:srgbClr val="333333"/>
                </a:solidFill>
                <a:effectLst/>
              </a:rPr>
              <a:t>impia contaminada</a:t>
            </a:r>
            <a:endParaRPr lang="es-ES_tradnl" sz="2000" u="sng" dirty="0">
              <a:solidFill>
                <a:srgbClr val="333333"/>
              </a:solidFill>
              <a:effectLst/>
            </a:endParaRPr>
          </a:p>
          <a:p>
            <a:r>
              <a:rPr lang="es-ES_tradnl" sz="2000" dirty="0" smtClean="0">
                <a:solidFill>
                  <a:srgbClr val="333333"/>
                </a:solidFill>
                <a:effectLst/>
              </a:rPr>
              <a:t>Acceso a nivel </a:t>
            </a:r>
            <a:r>
              <a:rPr lang="es-ES_tradnl" sz="2000" dirty="0">
                <a:solidFill>
                  <a:srgbClr val="333333"/>
                </a:solidFill>
                <a:effectLst/>
              </a:rPr>
              <a:t>respiratorio, gastrointestinal, genital o urinario.</a:t>
            </a:r>
          </a:p>
          <a:p>
            <a:pPr marL="0" indent="0">
              <a:buNone/>
            </a:pPr>
            <a:r>
              <a:rPr lang="es-ES_tradnl" sz="2000" u="sng" dirty="0" smtClean="0">
                <a:solidFill>
                  <a:srgbClr val="333333"/>
                </a:solidFill>
                <a:effectLst/>
              </a:rPr>
              <a:t>Contaminada</a:t>
            </a:r>
            <a:endParaRPr lang="es-ES_tradnl" sz="2000" u="sng" dirty="0">
              <a:solidFill>
                <a:srgbClr val="333333"/>
              </a:solidFill>
              <a:effectLst/>
            </a:endParaRPr>
          </a:p>
          <a:p>
            <a:r>
              <a:rPr lang="es-ES_tradnl" sz="2000" dirty="0">
                <a:solidFill>
                  <a:srgbClr val="333333"/>
                </a:solidFill>
                <a:effectLst/>
              </a:rPr>
              <a:t>H</a:t>
            </a:r>
            <a:r>
              <a:rPr lang="es-ES_tradnl" sz="2000" dirty="0" smtClean="0">
                <a:solidFill>
                  <a:srgbClr val="333333"/>
                </a:solidFill>
                <a:effectLst/>
              </a:rPr>
              <a:t>eridas </a:t>
            </a:r>
            <a:r>
              <a:rPr lang="es-ES_tradnl" sz="2000" dirty="0">
                <a:solidFill>
                  <a:srgbClr val="333333"/>
                </a:solidFill>
                <a:effectLst/>
              </a:rPr>
              <a:t>accidentales, rotura importante de la técnica estéril, </a:t>
            </a:r>
            <a:r>
              <a:rPr lang="es-ES_tradnl" sz="2000" dirty="0" smtClean="0">
                <a:solidFill>
                  <a:srgbClr val="333333"/>
                </a:solidFill>
                <a:effectLst/>
              </a:rPr>
              <a:t> derrame del contenido </a:t>
            </a:r>
            <a:r>
              <a:rPr lang="es-ES_tradnl" sz="2000" dirty="0">
                <a:solidFill>
                  <a:srgbClr val="333333"/>
                </a:solidFill>
                <a:effectLst/>
              </a:rPr>
              <a:t>gastrointestinal, o la presencia de inflamación aguda no </a:t>
            </a:r>
            <a:r>
              <a:rPr lang="es-ES_tradnl" sz="2000" dirty="0" smtClean="0">
                <a:solidFill>
                  <a:srgbClr val="333333"/>
                </a:solidFill>
                <a:effectLst/>
              </a:rPr>
              <a:t>purulenta, en </a:t>
            </a:r>
            <a:r>
              <a:rPr lang="es-ES_tradnl" sz="2000" dirty="0">
                <a:solidFill>
                  <a:srgbClr val="333333"/>
                </a:solidFill>
                <a:effectLst/>
              </a:rPr>
              <a:t>el sitio operatorio</a:t>
            </a:r>
            <a:r>
              <a:rPr lang="es-ES_tradnl" dirty="0" smtClean="0">
                <a:solidFill>
                  <a:srgbClr val="333333"/>
                </a:solidFill>
                <a:effectLst/>
              </a:rPr>
              <a:t>.</a:t>
            </a:r>
          </a:p>
          <a:p>
            <a:endParaRPr lang="es-ES_tradnl" i="1" dirty="0">
              <a:solidFill>
                <a:srgbClr val="000090"/>
              </a:solidFill>
              <a:effectLst/>
            </a:endParaRPr>
          </a:p>
          <a:p>
            <a:pPr marL="0" indent="0">
              <a:buNone/>
            </a:pPr>
            <a:r>
              <a:rPr lang="en-US" sz="800" i="1" dirty="0">
                <a:effectLst/>
              </a:rPr>
              <a:t>Copyright © 2007 American Urological Association Education and Research, Inc.® 2 Updated September 2008 </a:t>
            </a:r>
            <a:endParaRPr lang="en-US" sz="800" dirty="0"/>
          </a:p>
          <a:p>
            <a:endParaRPr lang="es-ES" sz="2000" i="1" dirty="0">
              <a:solidFill>
                <a:srgbClr val="000090"/>
              </a:solidFill>
            </a:endParaRPr>
          </a:p>
        </p:txBody>
      </p:sp>
      <p:pic>
        <p:nvPicPr>
          <p:cNvPr id="4" name="Imagen 3" descr="escudo hospital.jpe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486" y="221503"/>
            <a:ext cx="955953" cy="955953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25882569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2000" b="1" dirty="0">
                <a:effectLst/>
              </a:rPr>
              <a:t>Clasificación de heridas quirúrgicas</a:t>
            </a:r>
            <a:endParaRPr lang="es-ES" sz="20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79463" y="1828800"/>
            <a:ext cx="7583488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_tradnl" sz="2000" u="sng" dirty="0">
                <a:effectLst/>
              </a:rPr>
              <a:t>Sucia infectada</a:t>
            </a:r>
          </a:p>
          <a:p>
            <a:pPr marL="0" indent="0">
              <a:buNone/>
            </a:pPr>
            <a:r>
              <a:rPr lang="es-ES_tradnl" sz="2000" dirty="0" smtClean="0">
                <a:effectLst/>
              </a:rPr>
              <a:t>Herida </a:t>
            </a:r>
            <a:r>
              <a:rPr lang="es-ES_tradnl" sz="2000" dirty="0">
                <a:effectLst/>
              </a:rPr>
              <a:t>accidental </a:t>
            </a:r>
            <a:r>
              <a:rPr lang="es-ES_tradnl" sz="2000" dirty="0" smtClean="0">
                <a:effectLst/>
              </a:rPr>
              <a:t>con </a:t>
            </a:r>
            <a:r>
              <a:rPr lang="es-ES_tradnl" sz="2000" dirty="0">
                <a:effectLst/>
              </a:rPr>
              <a:t>tejido desvitalizado o la presencia </a:t>
            </a:r>
            <a:r>
              <a:rPr lang="es-ES_tradnl" sz="2000" dirty="0" smtClean="0">
                <a:effectLst/>
              </a:rPr>
              <a:t>de</a:t>
            </a:r>
          </a:p>
          <a:p>
            <a:pPr marL="0" indent="0">
              <a:buNone/>
            </a:pPr>
            <a:r>
              <a:rPr lang="es-ES_tradnl" sz="2000" dirty="0" smtClean="0">
                <a:effectLst/>
              </a:rPr>
              <a:t> </a:t>
            </a:r>
            <a:r>
              <a:rPr lang="es-ES_tradnl" sz="2000" dirty="0">
                <a:effectLst/>
              </a:rPr>
              <a:t>una infección clínica o víscera perforada en el </a:t>
            </a:r>
            <a:r>
              <a:rPr lang="es-ES_tradnl" sz="2000" dirty="0" smtClean="0">
                <a:effectLst/>
              </a:rPr>
              <a:t>sitio operatorio.</a:t>
            </a:r>
          </a:p>
          <a:p>
            <a:pPr marL="0" indent="0">
              <a:buNone/>
            </a:pPr>
            <a:r>
              <a:rPr lang="es-ES_tradnl" sz="2000" dirty="0">
                <a:effectLst/>
              </a:rPr>
              <a:t> L</a:t>
            </a:r>
            <a:r>
              <a:rPr lang="es-ES_tradnl" sz="2000" dirty="0" smtClean="0">
                <a:effectLst/>
              </a:rPr>
              <a:t>os </a:t>
            </a:r>
            <a:r>
              <a:rPr lang="es-ES_tradnl" sz="2000" dirty="0">
                <a:effectLst/>
              </a:rPr>
              <a:t>organismos que pueden causar la infección </a:t>
            </a:r>
            <a:r>
              <a:rPr lang="es-ES_tradnl" sz="2000" dirty="0" smtClean="0">
                <a:effectLst/>
              </a:rPr>
              <a:t>postoperatoria en estos casos, son los que se encontraban </a:t>
            </a:r>
            <a:r>
              <a:rPr lang="es-ES_tradnl" sz="2000" dirty="0">
                <a:effectLst/>
              </a:rPr>
              <a:t>presentes en el </a:t>
            </a:r>
            <a:r>
              <a:rPr lang="es-ES_tradnl" sz="2000" dirty="0" smtClean="0">
                <a:effectLst/>
              </a:rPr>
              <a:t>sitio </a:t>
            </a:r>
            <a:r>
              <a:rPr lang="es-ES_tradnl" sz="2000" dirty="0" err="1" smtClean="0">
                <a:effectLst/>
              </a:rPr>
              <a:t>quirurgico</a:t>
            </a:r>
            <a:r>
              <a:rPr lang="es-ES_tradnl" sz="2000" dirty="0" smtClean="0">
                <a:effectLst/>
              </a:rPr>
              <a:t> antes </a:t>
            </a:r>
            <a:r>
              <a:rPr lang="es-ES_tradnl" sz="2000" dirty="0">
                <a:effectLst/>
              </a:rPr>
              <a:t>de la cirugía.</a:t>
            </a:r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pPr marL="0" indent="0">
              <a:buNone/>
            </a:pPr>
            <a:r>
              <a:rPr lang="en-US" sz="900" i="1" dirty="0">
                <a:effectLst/>
              </a:rPr>
              <a:t>Copyright © 2007 American Urological Association Education and Research, Inc.® 2 Updated September 2008 </a:t>
            </a:r>
            <a:endParaRPr lang="en-US" sz="900" dirty="0"/>
          </a:p>
          <a:p>
            <a:endParaRPr lang="es-ES" dirty="0"/>
          </a:p>
        </p:txBody>
      </p:sp>
      <p:pic>
        <p:nvPicPr>
          <p:cNvPr id="4" name="Imagen 3" descr="escudo hospital.jpe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486" y="221503"/>
            <a:ext cx="955953" cy="955953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1054914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2400" b="1" dirty="0" smtClean="0"/>
              <a:t>Familia de </a:t>
            </a:r>
            <a:r>
              <a:rPr lang="es-ES" sz="2400" b="1" dirty="0" err="1" smtClean="0"/>
              <a:t>antibioticos</a:t>
            </a:r>
            <a:endParaRPr lang="es-ES" sz="2400" b="1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t-BR" sz="2400" dirty="0" err="1">
                <a:effectLst/>
              </a:rPr>
              <a:t>Fluoroquinolones</a:t>
            </a:r>
            <a:r>
              <a:rPr lang="pt-BR" sz="2400" dirty="0">
                <a:effectLst/>
              </a:rPr>
              <a:t> </a:t>
            </a:r>
            <a:endParaRPr lang="pt-BR" sz="2400" dirty="0"/>
          </a:p>
          <a:p>
            <a:endParaRPr lang="es-ES" sz="2400" dirty="0" smtClean="0"/>
          </a:p>
          <a:p>
            <a:endParaRPr lang="es-ES" sz="2400" dirty="0"/>
          </a:p>
          <a:p>
            <a:endParaRPr lang="es-ES" sz="2400" dirty="0" smtClean="0"/>
          </a:p>
          <a:p>
            <a:r>
              <a:rPr lang="da-DK" sz="2400" dirty="0" err="1" smtClean="0">
                <a:effectLst/>
              </a:rPr>
              <a:t>Aminoglycosides</a:t>
            </a:r>
            <a:r>
              <a:rPr lang="da-DK" sz="2400" dirty="0" smtClean="0">
                <a:effectLst/>
              </a:rPr>
              <a:t> </a:t>
            </a:r>
            <a:endParaRPr lang="da-DK" sz="2400" dirty="0"/>
          </a:p>
          <a:p>
            <a:endParaRPr lang="es-ES" dirty="0"/>
          </a:p>
        </p:txBody>
      </p:sp>
      <p:sp>
        <p:nvSpPr>
          <p:cNvPr id="5" name="Marcador de contenido 4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t-BR" dirty="0" err="1">
                <a:solidFill>
                  <a:srgbClr val="000090"/>
                </a:solidFill>
                <a:effectLst/>
              </a:rPr>
              <a:t>Levafloxacin</a:t>
            </a:r>
            <a:r>
              <a:rPr lang="pt-BR" dirty="0">
                <a:solidFill>
                  <a:srgbClr val="000090"/>
                </a:solidFill>
                <a:effectLst/>
              </a:rPr>
              <a:t>: </a:t>
            </a:r>
            <a:r>
              <a:rPr lang="pt-BR" dirty="0">
                <a:effectLst/>
              </a:rPr>
              <a:t>500 mg PO single dose </a:t>
            </a:r>
          </a:p>
          <a:p>
            <a:r>
              <a:rPr lang="pt-BR" dirty="0" err="1" smtClean="0">
                <a:solidFill>
                  <a:srgbClr val="000090"/>
                </a:solidFill>
                <a:effectLst/>
              </a:rPr>
              <a:t>Ciprofloxacin</a:t>
            </a:r>
            <a:r>
              <a:rPr lang="pt-BR" dirty="0">
                <a:solidFill>
                  <a:srgbClr val="000090"/>
                </a:solidFill>
                <a:effectLst/>
              </a:rPr>
              <a:t>: </a:t>
            </a:r>
            <a:r>
              <a:rPr lang="pt-BR" dirty="0">
                <a:effectLst/>
              </a:rPr>
              <a:t>500 mg PO [q12h</a:t>
            </a:r>
            <a:r>
              <a:rPr lang="pt-BR" dirty="0" smtClean="0">
                <a:effectLst/>
              </a:rPr>
              <a:t>]</a:t>
            </a:r>
          </a:p>
          <a:p>
            <a:r>
              <a:rPr lang="pt-BR" dirty="0" smtClean="0">
                <a:solidFill>
                  <a:srgbClr val="000090"/>
                </a:solidFill>
                <a:effectLst/>
              </a:rPr>
              <a:t> </a:t>
            </a:r>
            <a:r>
              <a:rPr lang="pt-BR" dirty="0" err="1">
                <a:solidFill>
                  <a:srgbClr val="000090"/>
                </a:solidFill>
                <a:effectLst/>
              </a:rPr>
              <a:t>Ofloxacin</a:t>
            </a:r>
            <a:r>
              <a:rPr lang="pt-BR" dirty="0">
                <a:effectLst/>
              </a:rPr>
              <a:t>: 400 mg PO [q12h] </a:t>
            </a:r>
            <a:endParaRPr lang="pt-BR" dirty="0"/>
          </a:p>
          <a:p>
            <a:endParaRPr lang="es-ES_tradnl" dirty="0" smtClean="0">
              <a:effectLst/>
            </a:endParaRPr>
          </a:p>
          <a:p>
            <a:r>
              <a:rPr lang="es-ES_tradnl" dirty="0" err="1" smtClean="0">
                <a:solidFill>
                  <a:srgbClr val="000090"/>
                </a:solidFill>
                <a:effectLst/>
              </a:rPr>
              <a:t>Gentamicin</a:t>
            </a:r>
            <a:r>
              <a:rPr lang="es-ES_tradnl" dirty="0">
                <a:solidFill>
                  <a:srgbClr val="000090"/>
                </a:solidFill>
                <a:effectLst/>
              </a:rPr>
              <a:t>: </a:t>
            </a:r>
            <a:r>
              <a:rPr lang="es-ES_tradnl" dirty="0">
                <a:effectLst/>
              </a:rPr>
              <a:t>5 mg/kg IV single </a:t>
            </a:r>
            <a:r>
              <a:rPr lang="es-ES_tradnl" dirty="0" err="1">
                <a:effectLst/>
              </a:rPr>
              <a:t>dose</a:t>
            </a:r>
            <a:r>
              <a:rPr lang="es-ES_tradnl" dirty="0">
                <a:effectLst/>
              </a:rPr>
              <a:t> </a:t>
            </a:r>
            <a:endParaRPr lang="es-ES_tradnl" dirty="0" smtClean="0">
              <a:effectLst/>
            </a:endParaRPr>
          </a:p>
          <a:p>
            <a:r>
              <a:rPr lang="es-ES_tradnl" dirty="0" err="1" smtClean="0">
                <a:solidFill>
                  <a:srgbClr val="000090"/>
                </a:solidFill>
                <a:effectLst/>
              </a:rPr>
              <a:t>Tobramycin</a:t>
            </a:r>
            <a:r>
              <a:rPr lang="es-ES_tradnl" dirty="0">
                <a:effectLst/>
              </a:rPr>
              <a:t>: 5 mg/kg IV single </a:t>
            </a:r>
            <a:r>
              <a:rPr lang="es-ES_tradnl" dirty="0" err="1">
                <a:effectLst/>
              </a:rPr>
              <a:t>dose</a:t>
            </a:r>
            <a:r>
              <a:rPr lang="es-ES_tradnl" dirty="0">
                <a:effectLst/>
              </a:rPr>
              <a:t> </a:t>
            </a:r>
            <a:endParaRPr lang="es-ES_tradnl" dirty="0" smtClean="0">
              <a:effectLst/>
            </a:endParaRPr>
          </a:p>
          <a:p>
            <a:r>
              <a:rPr lang="es-ES_tradnl" dirty="0" err="1" smtClean="0">
                <a:solidFill>
                  <a:srgbClr val="000090"/>
                </a:solidFill>
                <a:effectLst/>
              </a:rPr>
              <a:t>Amikacin</a:t>
            </a:r>
            <a:r>
              <a:rPr lang="es-ES_tradnl" dirty="0">
                <a:solidFill>
                  <a:srgbClr val="000090"/>
                </a:solidFill>
                <a:effectLst/>
              </a:rPr>
              <a:t>: </a:t>
            </a:r>
            <a:r>
              <a:rPr lang="es-ES_tradnl" dirty="0">
                <a:effectLst/>
              </a:rPr>
              <a:t>15 mg/kg IV single </a:t>
            </a:r>
            <a:r>
              <a:rPr lang="es-ES_tradnl" dirty="0" err="1">
                <a:effectLst/>
              </a:rPr>
              <a:t>dose</a:t>
            </a:r>
            <a:r>
              <a:rPr lang="es-ES_tradnl" dirty="0">
                <a:effectLst/>
              </a:rPr>
              <a:t> </a:t>
            </a:r>
            <a:endParaRPr lang="es-ES_tradnl" dirty="0"/>
          </a:p>
          <a:p>
            <a:endParaRPr lang="es-ES" dirty="0"/>
          </a:p>
        </p:txBody>
      </p:sp>
      <p:pic>
        <p:nvPicPr>
          <p:cNvPr id="6" name="Imagen 3" descr="escudo hospital.jpe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486" y="235358"/>
            <a:ext cx="955953" cy="955953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40346077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2400" b="1" dirty="0"/>
              <a:t>Familia de </a:t>
            </a:r>
            <a:r>
              <a:rPr lang="es-ES" sz="2400" b="1" dirty="0" err="1"/>
              <a:t>antibioticos</a:t>
            </a:r>
            <a:endParaRPr lang="es-ES" sz="24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>
                <a:effectLst/>
              </a:rPr>
              <a:t>1st </a:t>
            </a:r>
            <a:r>
              <a:rPr lang="fr-FR" dirty="0" err="1">
                <a:effectLst/>
              </a:rPr>
              <a:t>Generation</a:t>
            </a:r>
            <a:r>
              <a:rPr lang="fr-FR" dirty="0">
                <a:effectLst/>
              </a:rPr>
              <a:t> </a:t>
            </a:r>
            <a:r>
              <a:rPr lang="fr-FR" dirty="0" err="1">
                <a:effectLst/>
              </a:rPr>
              <a:t>cephalosporins</a:t>
            </a:r>
            <a:r>
              <a:rPr lang="fr-FR" dirty="0">
                <a:effectLst/>
              </a:rPr>
              <a:t> </a:t>
            </a:r>
            <a:endParaRPr lang="fr-FR" dirty="0" smtClean="0">
              <a:effectLst/>
            </a:endParaRPr>
          </a:p>
          <a:p>
            <a:endParaRPr lang="fr-FR" dirty="0">
              <a:effectLst/>
            </a:endParaRPr>
          </a:p>
          <a:p>
            <a:endParaRPr lang="fr-FR" dirty="0"/>
          </a:p>
          <a:p>
            <a:endParaRPr lang="es-ES" dirty="0" smtClean="0"/>
          </a:p>
          <a:p>
            <a:endParaRPr lang="es-ES" dirty="0"/>
          </a:p>
          <a:p>
            <a:r>
              <a:rPr lang="en-US" dirty="0">
                <a:effectLst/>
              </a:rPr>
              <a:t>2nd Generation </a:t>
            </a:r>
            <a:r>
              <a:rPr lang="en-US" dirty="0" err="1">
                <a:effectLst/>
              </a:rPr>
              <a:t>cephalosporins</a:t>
            </a:r>
            <a:r>
              <a:rPr lang="en-US" dirty="0">
                <a:effectLst/>
              </a:rPr>
              <a:t> </a:t>
            </a:r>
            <a:endParaRPr lang="en-US" dirty="0"/>
          </a:p>
          <a:p>
            <a:endParaRPr lang="es-ES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796791" y="1828800"/>
            <a:ext cx="3566160" cy="5029200"/>
          </a:xfrm>
        </p:spPr>
        <p:txBody>
          <a:bodyPr>
            <a:normAutofit fontScale="92500" lnSpcReduction="20000"/>
          </a:bodyPr>
          <a:lstStyle/>
          <a:p>
            <a:r>
              <a:rPr lang="cs-CZ" dirty="0" err="1">
                <a:solidFill>
                  <a:srgbClr val="000090"/>
                </a:solidFill>
                <a:effectLst/>
              </a:rPr>
              <a:t>Cephalexin</a:t>
            </a:r>
            <a:r>
              <a:rPr lang="cs-CZ" dirty="0">
                <a:effectLst/>
              </a:rPr>
              <a:t>: 500 mg PO [q6h</a:t>
            </a:r>
            <a:r>
              <a:rPr lang="cs-CZ" dirty="0" smtClean="0">
                <a:effectLst/>
              </a:rPr>
              <a:t>]</a:t>
            </a:r>
          </a:p>
          <a:p>
            <a:r>
              <a:rPr lang="cs-CZ" dirty="0" smtClean="0">
                <a:effectLst/>
              </a:rPr>
              <a:t> </a:t>
            </a:r>
            <a:r>
              <a:rPr lang="cs-CZ" dirty="0" err="1">
                <a:effectLst/>
              </a:rPr>
              <a:t>Cephradine</a:t>
            </a:r>
            <a:r>
              <a:rPr lang="cs-CZ" dirty="0">
                <a:effectLst/>
              </a:rPr>
              <a:t>: 500 mg PO [q6h</a:t>
            </a:r>
            <a:r>
              <a:rPr lang="cs-CZ" dirty="0" smtClean="0">
                <a:effectLst/>
              </a:rPr>
              <a:t>]</a:t>
            </a:r>
          </a:p>
          <a:p>
            <a:r>
              <a:rPr lang="cs-CZ" dirty="0" smtClean="0">
                <a:effectLst/>
              </a:rPr>
              <a:t> </a:t>
            </a:r>
            <a:r>
              <a:rPr lang="cs-CZ" dirty="0" err="1">
                <a:effectLst/>
              </a:rPr>
              <a:t>Cefadroxil</a:t>
            </a:r>
            <a:r>
              <a:rPr lang="cs-CZ" dirty="0">
                <a:effectLst/>
              </a:rPr>
              <a:t>: 500 mg PO [q12h] </a:t>
            </a:r>
            <a:endParaRPr lang="cs-CZ" dirty="0" smtClean="0">
              <a:effectLst/>
            </a:endParaRPr>
          </a:p>
          <a:p>
            <a:endParaRPr lang="cs-CZ" dirty="0" smtClean="0">
              <a:effectLst/>
            </a:endParaRPr>
          </a:p>
          <a:p>
            <a:r>
              <a:rPr lang="cs-CZ" dirty="0" err="1" smtClean="0">
                <a:solidFill>
                  <a:srgbClr val="000090"/>
                </a:solidFill>
                <a:effectLst/>
              </a:rPr>
              <a:t>Cefazolin</a:t>
            </a:r>
            <a:r>
              <a:rPr lang="cs-CZ" dirty="0">
                <a:solidFill>
                  <a:srgbClr val="000090"/>
                </a:solidFill>
                <a:effectLst/>
              </a:rPr>
              <a:t>: </a:t>
            </a:r>
            <a:r>
              <a:rPr lang="cs-CZ" dirty="0">
                <a:effectLst/>
              </a:rPr>
              <a:t>1 g IV [q8h] </a:t>
            </a:r>
            <a:endParaRPr lang="cs-CZ" dirty="0"/>
          </a:p>
          <a:p>
            <a:r>
              <a:rPr lang="is-IS" dirty="0">
                <a:solidFill>
                  <a:srgbClr val="000090"/>
                </a:solidFill>
                <a:effectLst/>
              </a:rPr>
              <a:t>Cefaclor: </a:t>
            </a:r>
            <a:r>
              <a:rPr lang="is-IS" dirty="0">
                <a:effectLst/>
              </a:rPr>
              <a:t>500 mg PO [q8h</a:t>
            </a:r>
            <a:r>
              <a:rPr lang="is-IS" dirty="0" smtClean="0">
                <a:effectLst/>
              </a:rPr>
              <a:t>]</a:t>
            </a:r>
          </a:p>
          <a:p>
            <a:r>
              <a:rPr lang="is-IS" dirty="0" smtClean="0">
                <a:effectLst/>
              </a:rPr>
              <a:t> </a:t>
            </a:r>
            <a:r>
              <a:rPr lang="is-IS" dirty="0">
                <a:effectLst/>
              </a:rPr>
              <a:t>Cefprozil: 500 mg PO [q12h</a:t>
            </a:r>
            <a:r>
              <a:rPr lang="is-IS" dirty="0" smtClean="0">
                <a:effectLst/>
              </a:rPr>
              <a:t>]</a:t>
            </a:r>
          </a:p>
          <a:p>
            <a:r>
              <a:rPr lang="is-IS" dirty="0" smtClean="0">
                <a:solidFill>
                  <a:srgbClr val="000090"/>
                </a:solidFill>
                <a:effectLst/>
              </a:rPr>
              <a:t> </a:t>
            </a:r>
            <a:r>
              <a:rPr lang="is-IS" dirty="0">
                <a:solidFill>
                  <a:srgbClr val="000090"/>
                </a:solidFill>
                <a:effectLst/>
              </a:rPr>
              <a:t>Cefuroxime: </a:t>
            </a:r>
            <a:r>
              <a:rPr lang="is-IS" dirty="0">
                <a:effectLst/>
              </a:rPr>
              <a:t>500 mg PO [q12h</a:t>
            </a:r>
            <a:r>
              <a:rPr lang="is-IS" dirty="0" smtClean="0">
                <a:effectLst/>
              </a:rPr>
              <a:t>]</a:t>
            </a:r>
          </a:p>
          <a:p>
            <a:r>
              <a:rPr lang="is-IS" dirty="0" smtClean="0">
                <a:effectLst/>
              </a:rPr>
              <a:t> </a:t>
            </a:r>
            <a:r>
              <a:rPr lang="is-IS" dirty="0">
                <a:effectLst/>
              </a:rPr>
              <a:t>Cefoxitin: 1 - 2 g IV [q8h] </a:t>
            </a:r>
            <a:endParaRPr lang="is-IS" dirty="0"/>
          </a:p>
          <a:p>
            <a:endParaRPr lang="es-ES" dirty="0"/>
          </a:p>
        </p:txBody>
      </p:sp>
      <p:pic>
        <p:nvPicPr>
          <p:cNvPr id="5" name="Imagen 3" descr="escudo hospital.jpe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486" y="221503"/>
            <a:ext cx="955953" cy="955953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40595216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2400" b="1" dirty="0"/>
              <a:t>Familia de </a:t>
            </a:r>
            <a:r>
              <a:rPr lang="es-ES" sz="2400" b="1" dirty="0" err="1"/>
              <a:t>antibioticos</a:t>
            </a:r>
            <a:endParaRPr lang="es-ES" sz="24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>
                <a:effectLst/>
              </a:rPr>
              <a:t>3rd Generation </a:t>
            </a:r>
            <a:r>
              <a:rPr lang="en-US" dirty="0" err="1">
                <a:effectLst/>
              </a:rPr>
              <a:t>cephalosporins</a:t>
            </a:r>
            <a:r>
              <a:rPr lang="en-US" dirty="0">
                <a:effectLst/>
              </a:rPr>
              <a:t> (oral agents not listed) </a:t>
            </a:r>
            <a:endParaRPr lang="en-US" dirty="0"/>
          </a:p>
          <a:p>
            <a:endParaRPr lang="es-ES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it-IT" dirty="0" err="1">
                <a:effectLst/>
              </a:rPr>
              <a:t>Ceftizoxime</a:t>
            </a:r>
            <a:r>
              <a:rPr lang="it-IT" dirty="0">
                <a:effectLst/>
              </a:rPr>
              <a:t>: 1 g IV [q8h</a:t>
            </a:r>
            <a:r>
              <a:rPr lang="it-IT" dirty="0" smtClean="0">
                <a:effectLst/>
              </a:rPr>
              <a:t>]</a:t>
            </a:r>
          </a:p>
          <a:p>
            <a:r>
              <a:rPr lang="it-IT" dirty="0" smtClean="0">
                <a:effectLst/>
              </a:rPr>
              <a:t> </a:t>
            </a:r>
            <a:r>
              <a:rPr lang="it-IT" dirty="0" err="1">
                <a:effectLst/>
              </a:rPr>
              <a:t>Ceftazidime</a:t>
            </a:r>
            <a:r>
              <a:rPr lang="it-IT" dirty="0">
                <a:effectLst/>
              </a:rPr>
              <a:t>: 1 g IV [q12h</a:t>
            </a:r>
            <a:r>
              <a:rPr lang="it-IT" dirty="0" smtClean="0">
                <a:effectLst/>
              </a:rPr>
              <a:t>]</a:t>
            </a:r>
          </a:p>
          <a:p>
            <a:r>
              <a:rPr lang="it-IT" dirty="0" smtClean="0">
                <a:solidFill>
                  <a:srgbClr val="0000FF"/>
                </a:solidFill>
                <a:effectLst/>
              </a:rPr>
              <a:t> </a:t>
            </a:r>
            <a:r>
              <a:rPr lang="it-IT" dirty="0" err="1">
                <a:solidFill>
                  <a:srgbClr val="0000FF"/>
                </a:solidFill>
                <a:effectLst/>
              </a:rPr>
              <a:t>Ceftriaxone</a:t>
            </a:r>
            <a:r>
              <a:rPr lang="it-IT" dirty="0">
                <a:solidFill>
                  <a:srgbClr val="0000FF"/>
                </a:solidFill>
                <a:effectLst/>
              </a:rPr>
              <a:t>: </a:t>
            </a:r>
            <a:r>
              <a:rPr lang="it-IT" dirty="0">
                <a:effectLst/>
              </a:rPr>
              <a:t>1 - 2 IV single dose </a:t>
            </a:r>
            <a:endParaRPr lang="it-IT" dirty="0" smtClean="0">
              <a:effectLst/>
            </a:endParaRPr>
          </a:p>
          <a:p>
            <a:r>
              <a:rPr lang="it-IT" dirty="0" err="1" smtClean="0">
                <a:effectLst/>
              </a:rPr>
              <a:t>Cefotaxime</a:t>
            </a:r>
            <a:r>
              <a:rPr lang="it-IT" dirty="0">
                <a:effectLst/>
              </a:rPr>
              <a:t>: 1 g IV [q8h] </a:t>
            </a:r>
            <a:endParaRPr lang="it-IT" dirty="0"/>
          </a:p>
          <a:p>
            <a:endParaRPr lang="es-ES" dirty="0"/>
          </a:p>
        </p:txBody>
      </p:sp>
      <p:pic>
        <p:nvPicPr>
          <p:cNvPr id="5" name="Imagen 3" descr="escudo hospital.jpe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486" y="221503"/>
            <a:ext cx="955953" cy="955953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16954846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2400" b="1" dirty="0"/>
              <a:t>Familia de </a:t>
            </a:r>
            <a:r>
              <a:rPr lang="es-ES" sz="2400" b="1" dirty="0" err="1"/>
              <a:t>antibioticos</a:t>
            </a:r>
            <a:endParaRPr lang="es-ES" sz="24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 err="1" smtClean="0"/>
              <a:t>Others</a:t>
            </a:r>
            <a:endParaRPr lang="es-ES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 err="1">
                <a:solidFill>
                  <a:srgbClr val="0000FF"/>
                </a:solidFill>
                <a:effectLst/>
              </a:rPr>
              <a:t>Amoxicillin</a:t>
            </a:r>
            <a:r>
              <a:rPr lang="pl-PL" dirty="0">
                <a:solidFill>
                  <a:srgbClr val="0000FF"/>
                </a:solidFill>
                <a:effectLst/>
              </a:rPr>
              <a:t>/</a:t>
            </a:r>
            <a:r>
              <a:rPr lang="pl-PL" dirty="0" err="1">
                <a:solidFill>
                  <a:srgbClr val="0000FF"/>
                </a:solidFill>
                <a:effectLst/>
              </a:rPr>
              <a:t>clavulanate</a:t>
            </a:r>
            <a:r>
              <a:rPr lang="pl-PL" dirty="0">
                <a:solidFill>
                  <a:srgbClr val="0000FF"/>
                </a:solidFill>
                <a:effectLst/>
              </a:rPr>
              <a:t>:</a:t>
            </a:r>
            <a:r>
              <a:rPr lang="pl-PL" dirty="0">
                <a:effectLst/>
              </a:rPr>
              <a:t> 875 mg PO [q12h] </a:t>
            </a:r>
          </a:p>
          <a:p>
            <a:r>
              <a:rPr lang="pl-PL" dirty="0" err="1">
                <a:solidFill>
                  <a:srgbClr val="0000FF"/>
                </a:solidFill>
                <a:effectLst/>
              </a:rPr>
              <a:t>Ampicillin</a:t>
            </a:r>
            <a:r>
              <a:rPr lang="pl-PL" dirty="0">
                <a:solidFill>
                  <a:srgbClr val="0000FF"/>
                </a:solidFill>
                <a:effectLst/>
              </a:rPr>
              <a:t>: </a:t>
            </a:r>
            <a:r>
              <a:rPr lang="pl-PL" dirty="0">
                <a:effectLst/>
              </a:rPr>
              <a:t>1 - 2 g IV [q6h] </a:t>
            </a:r>
          </a:p>
          <a:p>
            <a:r>
              <a:rPr lang="pl-PL" dirty="0" err="1">
                <a:solidFill>
                  <a:srgbClr val="0000FF"/>
                </a:solidFill>
                <a:effectLst/>
              </a:rPr>
              <a:t>Ampicillin</a:t>
            </a:r>
            <a:r>
              <a:rPr lang="pl-PL" dirty="0">
                <a:solidFill>
                  <a:srgbClr val="0000FF"/>
                </a:solidFill>
                <a:effectLst/>
              </a:rPr>
              <a:t>/</a:t>
            </a:r>
            <a:r>
              <a:rPr lang="pl-PL" dirty="0" err="1">
                <a:solidFill>
                  <a:srgbClr val="0000FF"/>
                </a:solidFill>
                <a:effectLst/>
              </a:rPr>
              <a:t>sulbactam</a:t>
            </a:r>
            <a:r>
              <a:rPr lang="pl-PL" dirty="0">
                <a:effectLst/>
              </a:rPr>
              <a:t>: 1.5 - 3 g IV [q6h]</a:t>
            </a:r>
          </a:p>
          <a:p>
            <a:r>
              <a:rPr lang="pl-PL" dirty="0">
                <a:effectLst/>
              </a:rPr>
              <a:t> </a:t>
            </a:r>
            <a:r>
              <a:rPr lang="pl-PL" dirty="0" err="1">
                <a:effectLst/>
              </a:rPr>
              <a:t>Aztreonam</a:t>
            </a:r>
            <a:r>
              <a:rPr lang="pl-PL" dirty="0">
                <a:effectLst/>
              </a:rPr>
              <a:t>: 1 - 2 g IV [q8h] </a:t>
            </a:r>
            <a:endParaRPr lang="pl-PL" dirty="0"/>
          </a:p>
          <a:p>
            <a:r>
              <a:rPr lang="pl-PL" dirty="0" err="1">
                <a:effectLst/>
              </a:rPr>
              <a:t>Clindamycin</a:t>
            </a:r>
            <a:r>
              <a:rPr lang="pl-PL" dirty="0">
                <a:effectLst/>
              </a:rPr>
              <a:t>: 600 mg IV [q8h</a:t>
            </a:r>
            <a:r>
              <a:rPr lang="pl-PL" dirty="0" smtClean="0">
                <a:effectLst/>
              </a:rPr>
              <a:t>]</a:t>
            </a:r>
          </a:p>
          <a:p>
            <a:r>
              <a:rPr lang="pl-PL" dirty="0" err="1">
                <a:effectLst/>
              </a:rPr>
              <a:t>Erythromycin</a:t>
            </a:r>
            <a:r>
              <a:rPr lang="pl-PL" dirty="0">
                <a:effectLst/>
              </a:rPr>
              <a:t> </a:t>
            </a:r>
            <a:r>
              <a:rPr lang="pl-PL" dirty="0" err="1">
                <a:effectLst/>
              </a:rPr>
              <a:t>base</a:t>
            </a:r>
            <a:r>
              <a:rPr lang="pl-PL" dirty="0">
                <a:effectLst/>
              </a:rPr>
              <a:t> (for </a:t>
            </a:r>
            <a:r>
              <a:rPr lang="pl-PL" dirty="0" err="1">
                <a:effectLst/>
              </a:rPr>
              <a:t>bowel</a:t>
            </a:r>
            <a:r>
              <a:rPr lang="pl-PL" dirty="0">
                <a:effectLst/>
              </a:rPr>
              <a:t> </a:t>
            </a:r>
            <a:r>
              <a:rPr lang="pl-PL" dirty="0" err="1">
                <a:effectLst/>
              </a:rPr>
              <a:t>preparation</a:t>
            </a:r>
            <a:r>
              <a:rPr lang="pl-PL" dirty="0">
                <a:effectLst/>
              </a:rPr>
              <a:t>): 1 - 2 g PO [</a:t>
            </a:r>
            <a:r>
              <a:rPr lang="pl-PL" dirty="0" err="1">
                <a:effectLst/>
              </a:rPr>
              <a:t>variable</a:t>
            </a:r>
            <a:r>
              <a:rPr lang="pl-PL" dirty="0">
                <a:effectLst/>
              </a:rPr>
              <a:t>] </a:t>
            </a:r>
          </a:p>
          <a:p>
            <a:endParaRPr lang="pl-PL" dirty="0">
              <a:effectLst/>
            </a:endParaRPr>
          </a:p>
          <a:p>
            <a:endParaRPr lang="es-ES" dirty="0"/>
          </a:p>
        </p:txBody>
      </p:sp>
      <p:pic>
        <p:nvPicPr>
          <p:cNvPr id="5" name="Imagen 3" descr="escudo hospital.jpe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486" y="221503"/>
            <a:ext cx="955953" cy="955953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5876484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Profilaxis </a:t>
            </a:r>
            <a:r>
              <a:rPr lang="es-ES" dirty="0" err="1" smtClean="0"/>
              <a:t>antibiotica</a:t>
            </a:r>
            <a:r>
              <a:rPr lang="es-ES" dirty="0" smtClean="0"/>
              <a:t> </a:t>
            </a:r>
            <a:r>
              <a:rPr lang="es-ES" dirty="0" err="1" smtClean="0"/>
              <a:t>prequirurgica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sz="2400" dirty="0" err="1" smtClean="0"/>
              <a:t>revision</a:t>
            </a:r>
            <a:r>
              <a:rPr lang="es-ES" sz="2400" dirty="0" smtClean="0"/>
              <a:t> normas </a:t>
            </a:r>
            <a:r>
              <a:rPr lang="es-ES" sz="2400" b="1" dirty="0" err="1" smtClean="0"/>
              <a:t>aUa</a:t>
            </a:r>
            <a:endParaRPr lang="es-ES" sz="24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79463" y="4724400"/>
            <a:ext cx="7583487" cy="2133600"/>
          </a:xfrm>
        </p:spPr>
        <p:txBody>
          <a:bodyPr>
            <a:normAutofit lnSpcReduction="10000"/>
          </a:bodyPr>
          <a:lstStyle/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sz="2400" dirty="0" smtClean="0">
              <a:solidFill>
                <a:srgbClr val="333333"/>
              </a:solidFill>
            </a:endParaRPr>
          </a:p>
          <a:p>
            <a:r>
              <a:rPr lang="es-ES" sz="2400" dirty="0" smtClean="0">
                <a:solidFill>
                  <a:srgbClr val="333333"/>
                </a:solidFill>
              </a:rPr>
              <a:t>Dr. Fernando Martin Iborra </a:t>
            </a:r>
          </a:p>
          <a:p>
            <a:r>
              <a:rPr lang="es-ES" sz="2400" dirty="0" smtClean="0">
                <a:solidFill>
                  <a:srgbClr val="333333"/>
                </a:solidFill>
              </a:rPr>
              <a:t>Hospital </a:t>
            </a:r>
            <a:r>
              <a:rPr lang="es-ES" sz="2400" dirty="0" err="1" smtClean="0">
                <a:solidFill>
                  <a:srgbClr val="333333"/>
                </a:solidFill>
              </a:rPr>
              <a:t>Santojanni</a:t>
            </a:r>
            <a:endParaRPr lang="es-ES" sz="2400" dirty="0">
              <a:solidFill>
                <a:srgbClr val="333333"/>
              </a:solidFill>
            </a:endParaRPr>
          </a:p>
        </p:txBody>
      </p:sp>
      <p:pic>
        <p:nvPicPr>
          <p:cNvPr id="5" name="Marcador de posición de imagen 4" descr="pastillas.jpeg"/>
          <p:cNvPicPr>
            <a:picLocks noGrp="1" noChangeAspect="1"/>
          </p:cNvPicPr>
          <p:nvPr>
            <p:ph type="pic"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03" r="16003"/>
          <a:stretch>
            <a:fillRect/>
          </a:stretch>
        </p:blipFill>
        <p:spPr>
          <a:xfrm>
            <a:off x="2889250" y="3090846"/>
            <a:ext cx="3222625" cy="2658790"/>
          </a:xfrm>
        </p:spPr>
      </p:pic>
      <p:pic>
        <p:nvPicPr>
          <p:cNvPr id="6" name="Imagen 5" descr="escudo hospital.jpe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876" y="238126"/>
            <a:ext cx="1428749" cy="1428749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12414697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2400" b="1" dirty="0"/>
              <a:t>Familia de </a:t>
            </a:r>
            <a:r>
              <a:rPr lang="es-ES" sz="2400" b="1" dirty="0" err="1"/>
              <a:t>antibioticos</a:t>
            </a:r>
            <a:endParaRPr lang="es-ES" sz="24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 err="1" smtClean="0"/>
              <a:t>Others</a:t>
            </a:r>
            <a:endParaRPr lang="es-ES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796791" y="1524000"/>
            <a:ext cx="3566160" cy="5334000"/>
          </a:xfrm>
        </p:spPr>
        <p:txBody>
          <a:bodyPr>
            <a:normAutofit lnSpcReduction="10000"/>
          </a:bodyPr>
          <a:lstStyle/>
          <a:p>
            <a:r>
              <a:rPr lang="pl-PL" dirty="0" err="1" smtClean="0">
                <a:solidFill>
                  <a:srgbClr val="0000FF"/>
                </a:solidFill>
                <a:effectLst/>
              </a:rPr>
              <a:t>Metronidazole</a:t>
            </a:r>
            <a:r>
              <a:rPr lang="pl-PL" dirty="0">
                <a:solidFill>
                  <a:srgbClr val="0000FF"/>
                </a:solidFill>
                <a:effectLst/>
              </a:rPr>
              <a:t>:</a:t>
            </a:r>
            <a:r>
              <a:rPr lang="pl-PL" dirty="0">
                <a:effectLst/>
              </a:rPr>
              <a:t> 1 g IV [q12h]; (for </a:t>
            </a:r>
            <a:r>
              <a:rPr lang="pl-PL" dirty="0" err="1">
                <a:effectLst/>
              </a:rPr>
              <a:t>bowel</a:t>
            </a:r>
            <a:r>
              <a:rPr lang="pl-PL" dirty="0">
                <a:effectLst/>
              </a:rPr>
              <a:t> </a:t>
            </a:r>
            <a:r>
              <a:rPr lang="pl-PL" dirty="0" err="1">
                <a:effectLst/>
              </a:rPr>
              <a:t>preparation</a:t>
            </a:r>
            <a:r>
              <a:rPr lang="pl-PL" dirty="0">
                <a:effectLst/>
              </a:rPr>
              <a:t>) 1 - 2 g PO </a:t>
            </a:r>
          </a:p>
          <a:p>
            <a:r>
              <a:rPr lang="pl-PL" dirty="0" err="1" smtClean="0">
                <a:effectLst/>
              </a:rPr>
              <a:t>Neomycin</a:t>
            </a:r>
            <a:r>
              <a:rPr lang="pl-PL" dirty="0" smtClean="0">
                <a:effectLst/>
              </a:rPr>
              <a:t> (</a:t>
            </a:r>
            <a:r>
              <a:rPr lang="pl-PL" dirty="0">
                <a:effectLst/>
              </a:rPr>
              <a:t>for </a:t>
            </a:r>
            <a:r>
              <a:rPr lang="pl-PL" dirty="0" err="1">
                <a:effectLst/>
              </a:rPr>
              <a:t>bowel</a:t>
            </a:r>
            <a:r>
              <a:rPr lang="pl-PL" dirty="0">
                <a:effectLst/>
              </a:rPr>
              <a:t> </a:t>
            </a:r>
            <a:r>
              <a:rPr lang="pl-PL" dirty="0" err="1">
                <a:effectLst/>
              </a:rPr>
              <a:t>preparation</a:t>
            </a:r>
            <a:r>
              <a:rPr lang="pl-PL" dirty="0">
                <a:effectLst/>
              </a:rPr>
              <a:t>): 1 - 2 g PO [</a:t>
            </a:r>
            <a:r>
              <a:rPr lang="pl-PL" dirty="0" err="1">
                <a:effectLst/>
              </a:rPr>
              <a:t>variable</a:t>
            </a:r>
            <a:r>
              <a:rPr lang="pl-PL" dirty="0">
                <a:effectLst/>
              </a:rPr>
              <a:t>] </a:t>
            </a:r>
          </a:p>
          <a:p>
            <a:r>
              <a:rPr lang="pl-PL" dirty="0" err="1" smtClean="0">
                <a:solidFill>
                  <a:srgbClr val="0000FF"/>
                </a:solidFill>
                <a:effectLst/>
              </a:rPr>
              <a:t>Pipercillin</a:t>
            </a:r>
            <a:r>
              <a:rPr lang="pl-PL" dirty="0">
                <a:solidFill>
                  <a:srgbClr val="0000FF"/>
                </a:solidFill>
                <a:effectLst/>
              </a:rPr>
              <a:t>/</a:t>
            </a:r>
            <a:r>
              <a:rPr lang="pl-PL" dirty="0" err="1">
                <a:solidFill>
                  <a:srgbClr val="0000FF"/>
                </a:solidFill>
                <a:effectLst/>
              </a:rPr>
              <a:t>tazobactam</a:t>
            </a:r>
            <a:r>
              <a:rPr lang="pl-PL" dirty="0">
                <a:solidFill>
                  <a:srgbClr val="0000FF"/>
                </a:solidFill>
                <a:effectLst/>
              </a:rPr>
              <a:t>: </a:t>
            </a:r>
            <a:r>
              <a:rPr lang="pl-PL" dirty="0">
                <a:effectLst/>
              </a:rPr>
              <a:t>3.375 g IV [q6h</a:t>
            </a:r>
            <a:r>
              <a:rPr lang="pl-PL" dirty="0" smtClean="0">
                <a:effectLst/>
              </a:rPr>
              <a:t>]</a:t>
            </a:r>
          </a:p>
          <a:p>
            <a:r>
              <a:rPr lang="pl-PL" dirty="0">
                <a:effectLst/>
              </a:rPr>
              <a:t/>
            </a:r>
            <a:br>
              <a:rPr lang="pl-PL" dirty="0">
                <a:effectLst/>
              </a:rPr>
            </a:br>
            <a:r>
              <a:rPr lang="pl-PL" dirty="0" err="1">
                <a:effectLst/>
              </a:rPr>
              <a:t>Ticarcillin</a:t>
            </a:r>
            <a:r>
              <a:rPr lang="pl-PL" dirty="0">
                <a:effectLst/>
              </a:rPr>
              <a:t>/</a:t>
            </a:r>
            <a:r>
              <a:rPr lang="pl-PL" dirty="0" err="1">
                <a:effectLst/>
              </a:rPr>
              <a:t>clavulanate</a:t>
            </a:r>
            <a:r>
              <a:rPr lang="pl-PL" dirty="0">
                <a:effectLst/>
              </a:rPr>
              <a:t>: 3.1 g IV [q6h</a:t>
            </a:r>
            <a:r>
              <a:rPr lang="pl-PL" dirty="0" smtClean="0">
                <a:effectLst/>
              </a:rPr>
              <a:t>]</a:t>
            </a:r>
          </a:p>
          <a:p>
            <a:r>
              <a:rPr lang="pl-PL" dirty="0" err="1" smtClean="0">
                <a:effectLst/>
              </a:rPr>
              <a:t>Trimethoprim</a:t>
            </a:r>
            <a:r>
              <a:rPr lang="pl-PL" dirty="0" err="1">
                <a:effectLst/>
              </a:rPr>
              <a:t>-sulfamethoxazole</a:t>
            </a:r>
            <a:r>
              <a:rPr lang="pl-PL" dirty="0">
                <a:effectLst/>
              </a:rPr>
              <a:t>: 1 </a:t>
            </a:r>
            <a:r>
              <a:rPr lang="pl-PL" dirty="0" err="1">
                <a:effectLst/>
              </a:rPr>
              <a:t>double-strength</a:t>
            </a:r>
            <a:r>
              <a:rPr lang="pl-PL" dirty="0">
                <a:effectLst/>
              </a:rPr>
              <a:t> tablet PO [q12h] </a:t>
            </a:r>
            <a:r>
              <a:rPr lang="pl-PL" dirty="0" err="1">
                <a:effectLst/>
              </a:rPr>
              <a:t>Vancomycin</a:t>
            </a:r>
            <a:r>
              <a:rPr lang="pl-PL" dirty="0">
                <a:effectLst/>
              </a:rPr>
              <a:t>: 1 g IV [q12h] </a:t>
            </a:r>
            <a:endParaRPr lang="pl-PL" dirty="0"/>
          </a:p>
          <a:p>
            <a:endParaRPr lang="es-ES" dirty="0"/>
          </a:p>
        </p:txBody>
      </p:sp>
      <p:pic>
        <p:nvPicPr>
          <p:cNvPr id="5" name="Imagen 3" descr="escudo hospital.jpe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486" y="221503"/>
            <a:ext cx="955953" cy="955953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24616161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b="1" dirty="0" smtClean="0">
                <a:effectLst/>
              </a:rPr>
              <a:t/>
            </a:r>
            <a:br>
              <a:rPr lang="en-US" sz="2000" b="1" dirty="0" smtClean="0">
                <a:effectLst/>
              </a:rPr>
            </a:br>
            <a:r>
              <a:rPr lang="en-US" sz="2000" b="1" dirty="0" err="1" smtClean="0">
                <a:effectLst/>
              </a:rPr>
              <a:t>instrumentacion</a:t>
            </a:r>
            <a:r>
              <a:rPr lang="en-US" sz="2000" b="1" dirty="0" smtClean="0">
                <a:effectLst/>
              </a:rPr>
              <a:t> </a:t>
            </a:r>
            <a:r>
              <a:rPr lang="en-US" sz="2000" b="1" dirty="0" err="1" smtClean="0">
                <a:effectLst/>
              </a:rPr>
              <a:t>tracto</a:t>
            </a:r>
            <a:r>
              <a:rPr lang="en-US" sz="2000" b="1" dirty="0" smtClean="0">
                <a:effectLst/>
              </a:rPr>
              <a:t> </a:t>
            </a:r>
            <a:r>
              <a:rPr lang="en-US" sz="2000" b="1" dirty="0" err="1" smtClean="0">
                <a:effectLst/>
              </a:rPr>
              <a:t>urinario</a:t>
            </a:r>
            <a:r>
              <a:rPr lang="en-US" sz="2000" b="1" dirty="0" smtClean="0">
                <a:effectLst/>
              </a:rPr>
              <a:t> </a:t>
            </a:r>
            <a:r>
              <a:rPr lang="en-US" sz="2000" b="1" dirty="0" err="1" smtClean="0">
                <a:effectLst/>
              </a:rPr>
              <a:t>bajo</a:t>
            </a:r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r>
              <a:rPr lang="en-US" sz="2000" dirty="0" err="1" smtClean="0">
                <a:effectLst/>
              </a:rPr>
              <a:t>tratamiento</a:t>
            </a:r>
            <a:r>
              <a:rPr lang="en-US" sz="2000" dirty="0" smtClean="0">
                <a:effectLst/>
              </a:rPr>
              <a:t> </a:t>
            </a:r>
            <a:r>
              <a:rPr lang="fr-FR" sz="2000" dirty="0" smtClean="0">
                <a:effectLst/>
              </a:rPr>
              <a:t>≤</a:t>
            </a:r>
            <a:r>
              <a:rPr lang="fr-FR" sz="2000" dirty="0">
                <a:effectLst/>
              </a:rPr>
              <a:t>24 </a:t>
            </a:r>
            <a:r>
              <a:rPr lang="fr-FR" sz="2000" dirty="0" err="1">
                <a:effectLst/>
              </a:rPr>
              <a:t>hours</a:t>
            </a:r>
            <a:r>
              <a:rPr lang="fr-FR" sz="2000" dirty="0">
                <a:effectLst/>
              </a:rPr>
              <a:t> </a:t>
            </a:r>
            <a:r>
              <a:rPr lang="fr-FR" sz="2000" dirty="0"/>
              <a:t/>
            </a:r>
            <a:br>
              <a:rPr lang="fr-FR" sz="2000" dirty="0"/>
            </a:br>
            <a:endParaRPr lang="es-ES" sz="2000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/>
              </a:rPr>
              <a:t>Removal of external urinary catheter </a:t>
            </a:r>
            <a:endParaRPr lang="en-US" dirty="0"/>
          </a:p>
          <a:p>
            <a:r>
              <a:rPr lang="en-US" dirty="0">
                <a:effectLst/>
              </a:rPr>
              <a:t>Cystography, urodynamic study, or simple </a:t>
            </a:r>
            <a:r>
              <a:rPr lang="en-US" dirty="0" err="1">
                <a:effectLst/>
              </a:rPr>
              <a:t>cystourethroscopy</a:t>
            </a:r>
            <a:r>
              <a:rPr lang="en-US" dirty="0">
                <a:effectLst/>
              </a:rPr>
              <a:t> </a:t>
            </a:r>
            <a:endParaRPr lang="en-US" dirty="0"/>
          </a:p>
          <a:p>
            <a:r>
              <a:rPr lang="en-US" dirty="0" err="1">
                <a:effectLst/>
              </a:rPr>
              <a:t>C</a:t>
            </a:r>
            <a:r>
              <a:rPr lang="en-US" dirty="0" err="1" smtClean="0">
                <a:effectLst/>
              </a:rPr>
              <a:t>ystourethroscopy</a:t>
            </a:r>
            <a:r>
              <a:rPr lang="en-US" dirty="0" smtClean="0">
                <a:effectLst/>
              </a:rPr>
              <a:t> </a:t>
            </a:r>
            <a:r>
              <a:rPr lang="en-US" dirty="0">
                <a:effectLst/>
              </a:rPr>
              <a:t>with manipulation </a:t>
            </a:r>
            <a:endParaRPr lang="en-US" dirty="0"/>
          </a:p>
          <a:p>
            <a:r>
              <a:rPr lang="en-US" dirty="0">
                <a:effectLst/>
              </a:rPr>
              <a:t>Prostate brachytherapy or </a:t>
            </a:r>
            <a:r>
              <a:rPr lang="en-US" dirty="0" err="1">
                <a:effectLst/>
              </a:rPr>
              <a:t>cryotherapy</a:t>
            </a:r>
            <a:r>
              <a:rPr lang="en-US" dirty="0">
                <a:effectLst/>
              </a:rPr>
              <a:t> </a:t>
            </a:r>
            <a:endParaRPr lang="en-US" dirty="0"/>
          </a:p>
          <a:p>
            <a:r>
              <a:rPr lang="hr-HR" dirty="0">
                <a:effectLst/>
              </a:rPr>
              <a:t>Transrectal prostate biopsy </a:t>
            </a:r>
            <a:endParaRPr lang="hr-HR" dirty="0"/>
          </a:p>
          <a:p>
            <a:endParaRPr lang="es-ES" dirty="0"/>
          </a:p>
        </p:txBody>
      </p:sp>
      <p:sp>
        <p:nvSpPr>
          <p:cNvPr id="5" name="Marcador de contenido 4"/>
          <p:cNvSpPr>
            <a:spLocks noGrp="1"/>
          </p:cNvSpPr>
          <p:nvPr>
            <p:ph sz="half" idx="2"/>
          </p:nvPr>
        </p:nvSpPr>
        <p:spPr>
          <a:xfrm>
            <a:off x="4796791" y="1828800"/>
            <a:ext cx="3566160" cy="5029200"/>
          </a:xfrm>
        </p:spPr>
        <p:txBody>
          <a:bodyPr>
            <a:normAutofit/>
          </a:bodyPr>
          <a:lstStyle/>
          <a:p>
            <a:r>
              <a:rPr lang="de-DE" dirty="0" err="1" smtClean="0">
                <a:effectLst/>
              </a:rPr>
              <a:t>Fluoroquinolone</a:t>
            </a:r>
            <a:r>
              <a:rPr lang="de-DE" b="1" dirty="0" smtClean="0">
                <a:effectLst/>
              </a:rPr>
              <a:t> </a:t>
            </a:r>
            <a:r>
              <a:rPr lang="de-DE" dirty="0">
                <a:effectLst/>
              </a:rPr>
              <a:t>- TMP-SMX </a:t>
            </a:r>
            <a:endParaRPr lang="de-DE" dirty="0"/>
          </a:p>
          <a:p>
            <a:r>
              <a:rPr lang="it-IT" dirty="0" err="1">
                <a:effectLst/>
              </a:rPr>
              <a:t>Fluoroquinolone</a:t>
            </a:r>
            <a:r>
              <a:rPr lang="it-IT" dirty="0">
                <a:effectLst/>
              </a:rPr>
              <a:t> - TMP-SMX </a:t>
            </a:r>
            <a:endParaRPr lang="it-IT" dirty="0"/>
          </a:p>
          <a:p>
            <a:r>
              <a:rPr lang="it-IT" dirty="0" err="1">
                <a:effectLst/>
              </a:rPr>
              <a:t>Fluoroquinolone</a:t>
            </a:r>
            <a:r>
              <a:rPr lang="it-IT" dirty="0">
                <a:effectLst/>
              </a:rPr>
              <a:t> - TMP-SMX </a:t>
            </a:r>
            <a:endParaRPr lang="it-IT" dirty="0"/>
          </a:p>
          <a:p>
            <a:r>
              <a:rPr lang="nl-NL" dirty="0" smtClean="0">
                <a:effectLst/>
              </a:rPr>
              <a:t>1st </a:t>
            </a:r>
            <a:r>
              <a:rPr lang="nl-NL" dirty="0">
                <a:effectLst/>
              </a:rPr>
              <a:t>gen. </a:t>
            </a:r>
            <a:r>
              <a:rPr lang="nl-NL" dirty="0" err="1">
                <a:effectLst/>
              </a:rPr>
              <a:t>Cephalosporin</a:t>
            </a:r>
            <a:r>
              <a:rPr lang="nl-NL" dirty="0">
                <a:effectLst/>
              </a:rPr>
              <a:t> </a:t>
            </a:r>
            <a:endParaRPr lang="nl-NL" dirty="0"/>
          </a:p>
          <a:p>
            <a:pPr marL="0" indent="0">
              <a:buNone/>
            </a:pPr>
            <a:endParaRPr lang="de-DE" dirty="0" smtClean="0">
              <a:effectLst/>
            </a:endParaRPr>
          </a:p>
          <a:p>
            <a:r>
              <a:rPr lang="de-DE" dirty="0" err="1" smtClean="0">
                <a:effectLst/>
              </a:rPr>
              <a:t>Fluoroquinolone</a:t>
            </a:r>
            <a:r>
              <a:rPr lang="de-DE" dirty="0">
                <a:effectLst/>
              </a:rPr>
              <a:t/>
            </a:r>
            <a:br>
              <a:rPr lang="de-DE" dirty="0">
                <a:effectLst/>
              </a:rPr>
            </a:br>
            <a:r>
              <a:rPr lang="de-DE" dirty="0">
                <a:effectLst/>
              </a:rPr>
              <a:t>- 1st/2nd/3rd gen. </a:t>
            </a:r>
            <a:r>
              <a:rPr lang="de-DE" dirty="0" err="1">
                <a:effectLst/>
              </a:rPr>
              <a:t>Cephalosporin</a:t>
            </a:r>
            <a:r>
              <a:rPr lang="de-DE" dirty="0">
                <a:effectLst/>
              </a:rPr>
              <a:t> </a:t>
            </a:r>
            <a:endParaRPr lang="de-DE" dirty="0"/>
          </a:p>
          <a:p>
            <a:endParaRPr lang="es-ES" dirty="0"/>
          </a:p>
        </p:txBody>
      </p:sp>
      <p:pic>
        <p:nvPicPr>
          <p:cNvPr id="6" name="Imagen 3" descr="escudo hospital.jpe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486" y="221503"/>
            <a:ext cx="955953" cy="955953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14289168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2000" b="1" dirty="0" smtClean="0">
                <a:effectLst/>
              </a:rPr>
              <a:t>I</a:t>
            </a:r>
            <a:r>
              <a:rPr lang="en-US" sz="2000" b="1" dirty="0" err="1" smtClean="0">
                <a:effectLst/>
              </a:rPr>
              <a:t>nstrumentacion</a:t>
            </a:r>
            <a:r>
              <a:rPr lang="en-US" sz="2000" b="1" dirty="0" smtClean="0">
                <a:effectLst/>
              </a:rPr>
              <a:t> </a:t>
            </a:r>
            <a:r>
              <a:rPr lang="en-US" sz="2000" b="1" dirty="0" err="1" smtClean="0">
                <a:effectLst/>
              </a:rPr>
              <a:t>tracto</a:t>
            </a:r>
            <a:r>
              <a:rPr lang="en-US" sz="2000" b="1" dirty="0" smtClean="0">
                <a:effectLst/>
              </a:rPr>
              <a:t> </a:t>
            </a:r>
            <a:r>
              <a:rPr lang="en-US" sz="2000" b="1" dirty="0" err="1" smtClean="0">
                <a:effectLst/>
              </a:rPr>
              <a:t>urinario</a:t>
            </a:r>
            <a:r>
              <a:rPr lang="en-US" sz="2000" b="1" dirty="0" smtClean="0">
                <a:effectLst/>
              </a:rPr>
              <a:t> superior</a:t>
            </a:r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r>
              <a:rPr lang="en-US" sz="2000" dirty="0" err="1">
                <a:effectLst/>
              </a:rPr>
              <a:t>tratamiento</a:t>
            </a:r>
            <a:r>
              <a:rPr lang="en-US" sz="2000" dirty="0">
                <a:effectLst/>
              </a:rPr>
              <a:t> </a:t>
            </a:r>
            <a:r>
              <a:rPr lang="fr-FR" sz="2000" dirty="0">
                <a:effectLst/>
              </a:rPr>
              <a:t>≤24 </a:t>
            </a:r>
            <a:r>
              <a:rPr lang="fr-FR" sz="2000" dirty="0" err="1">
                <a:effectLst/>
              </a:rPr>
              <a:t>hours</a:t>
            </a:r>
            <a:r>
              <a:rPr lang="fr-FR" sz="2000" dirty="0">
                <a:effectLst/>
              </a:rPr>
              <a:t> </a:t>
            </a:r>
            <a:endParaRPr lang="es-ES" sz="2000" dirty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>
                <a:effectLst/>
              </a:rPr>
              <a:t>Shock-wave lithotripsy </a:t>
            </a:r>
            <a:endParaRPr lang="en-US" dirty="0" smtClean="0">
              <a:effectLst/>
            </a:endParaRPr>
          </a:p>
          <a:p>
            <a:endParaRPr lang="en-US" dirty="0" smtClean="0">
              <a:effectLst/>
            </a:endParaRPr>
          </a:p>
          <a:p>
            <a:r>
              <a:rPr lang="en-US" dirty="0">
                <a:effectLst/>
              </a:rPr>
              <a:t>Percutaneous renal surgery </a:t>
            </a:r>
            <a:endParaRPr lang="en-US" dirty="0"/>
          </a:p>
          <a:p>
            <a:endParaRPr lang="en-US" dirty="0" smtClean="0">
              <a:effectLst/>
            </a:endParaRPr>
          </a:p>
          <a:p>
            <a:endParaRPr lang="en-US" dirty="0">
              <a:effectLst/>
            </a:endParaRPr>
          </a:p>
          <a:p>
            <a:endParaRPr lang="en-US" dirty="0" smtClean="0">
              <a:effectLst/>
            </a:endParaRPr>
          </a:p>
          <a:p>
            <a:r>
              <a:rPr lang="en-US" dirty="0" err="1" smtClean="0">
                <a:effectLst/>
              </a:rPr>
              <a:t>Ureteroscopy</a:t>
            </a:r>
            <a:r>
              <a:rPr lang="en-US" dirty="0" smtClean="0">
                <a:effectLst/>
              </a:rPr>
              <a:t> </a:t>
            </a:r>
            <a:endParaRPr lang="en-US" dirty="0"/>
          </a:p>
          <a:p>
            <a:endParaRPr lang="en-US" dirty="0"/>
          </a:p>
          <a:p>
            <a:endParaRPr lang="es-ES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it-IT" dirty="0" err="1">
                <a:effectLst/>
              </a:rPr>
              <a:t>Fluoroquinolone</a:t>
            </a:r>
            <a:r>
              <a:rPr lang="it-IT" dirty="0">
                <a:effectLst/>
              </a:rPr>
              <a:t> - TMP-SMX </a:t>
            </a:r>
            <a:endParaRPr lang="it-IT" dirty="0"/>
          </a:p>
          <a:p>
            <a:r>
              <a:rPr lang="en-US" dirty="0">
                <a:effectLst/>
              </a:rPr>
              <a:t>1st/2nd gen. Cephalosporin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- Aminoglycoside (</a:t>
            </a:r>
            <a:r>
              <a:rPr lang="en-US" dirty="0" err="1" smtClean="0">
                <a:effectLst/>
              </a:rPr>
              <a:t>Aztreonam</a:t>
            </a:r>
            <a:r>
              <a:rPr lang="en-US" dirty="0" smtClean="0">
                <a:effectLst/>
              </a:rPr>
              <a:t>) + Metronidazole </a:t>
            </a:r>
            <a:r>
              <a:rPr lang="en-US" dirty="0">
                <a:effectLst/>
              </a:rPr>
              <a:t>or Clindamycin </a:t>
            </a:r>
            <a:endParaRPr lang="en-US" dirty="0"/>
          </a:p>
          <a:p>
            <a:pPr marL="0" indent="0">
              <a:buNone/>
            </a:pPr>
            <a:endParaRPr lang="it-IT" dirty="0" smtClean="0">
              <a:effectLst/>
            </a:endParaRPr>
          </a:p>
          <a:p>
            <a:r>
              <a:rPr lang="it-IT" dirty="0" err="1" smtClean="0">
                <a:effectLst/>
              </a:rPr>
              <a:t>Fluoroquinolone</a:t>
            </a:r>
            <a:r>
              <a:rPr lang="it-IT" dirty="0" smtClean="0">
                <a:effectLst/>
              </a:rPr>
              <a:t> </a:t>
            </a:r>
            <a:r>
              <a:rPr lang="it-IT" dirty="0">
                <a:effectLst/>
              </a:rPr>
              <a:t>- TMP-SMX </a:t>
            </a:r>
            <a:endParaRPr lang="it-IT" dirty="0"/>
          </a:p>
          <a:p>
            <a:pPr marL="0" indent="0">
              <a:buNone/>
            </a:pPr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9304099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3879" y="209083"/>
            <a:ext cx="7583488" cy="1283167"/>
          </a:xfrm>
        </p:spPr>
        <p:txBody>
          <a:bodyPr/>
          <a:lstStyle/>
          <a:p>
            <a:r>
              <a:rPr lang="es-ES" sz="2000" b="1" dirty="0" smtClean="0">
                <a:effectLst/>
              </a:rPr>
              <a:t>C</a:t>
            </a:r>
            <a:r>
              <a:rPr lang="en-US" sz="2000" b="1" dirty="0" err="1" smtClean="0">
                <a:effectLst/>
              </a:rPr>
              <a:t>irugia</a:t>
            </a:r>
            <a:r>
              <a:rPr lang="en-US" sz="2000" b="1" dirty="0" smtClean="0">
                <a:effectLst/>
              </a:rPr>
              <a:t> </a:t>
            </a:r>
            <a:r>
              <a:rPr lang="en-US" sz="2000" b="1" dirty="0" err="1" smtClean="0">
                <a:effectLst/>
              </a:rPr>
              <a:t>abierta</a:t>
            </a:r>
            <a:r>
              <a:rPr lang="en-US" sz="2000" b="1" dirty="0" smtClean="0">
                <a:effectLst/>
              </a:rPr>
              <a:t> o </a:t>
            </a:r>
            <a:r>
              <a:rPr lang="en-US" sz="2000" b="1" dirty="0" err="1" smtClean="0">
                <a:effectLst/>
              </a:rPr>
              <a:t>laparoscopica</a:t>
            </a:r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r>
              <a:rPr lang="en-US" sz="2000" dirty="0" err="1">
                <a:effectLst/>
              </a:rPr>
              <a:t>tratamiento</a:t>
            </a:r>
            <a:r>
              <a:rPr lang="en-US" sz="2000" dirty="0">
                <a:effectLst/>
              </a:rPr>
              <a:t> </a:t>
            </a:r>
            <a:r>
              <a:rPr lang="fr-FR" sz="2000" dirty="0">
                <a:effectLst/>
              </a:rPr>
              <a:t>≤24 </a:t>
            </a:r>
            <a:r>
              <a:rPr lang="fr-FR" sz="2000" dirty="0" err="1">
                <a:effectLst/>
              </a:rPr>
              <a:t>hours</a:t>
            </a:r>
            <a:r>
              <a:rPr lang="fr-FR" sz="2000" dirty="0">
                <a:effectLst/>
              </a:rPr>
              <a:t> </a:t>
            </a:r>
            <a:endParaRPr lang="es-ES" sz="2000" dirty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779463" y="1492250"/>
            <a:ext cx="3566160" cy="5365750"/>
          </a:xfrm>
        </p:spPr>
        <p:txBody>
          <a:bodyPr>
            <a:normAutofit fontScale="85000" lnSpcReduction="10000"/>
          </a:bodyPr>
          <a:lstStyle/>
          <a:p>
            <a:r>
              <a:rPr lang="en-US" dirty="0">
                <a:effectLst/>
              </a:rPr>
              <a:t>Vaginal surgery (includes urethral sling procedures) </a:t>
            </a:r>
            <a:endParaRPr lang="en-US" dirty="0"/>
          </a:p>
          <a:p>
            <a:pPr marL="0" indent="0">
              <a:buNone/>
            </a:pPr>
            <a:endParaRPr lang="en-US" dirty="0" smtClean="0">
              <a:effectLst/>
            </a:endParaRPr>
          </a:p>
          <a:p>
            <a:r>
              <a:rPr lang="en-US" dirty="0" smtClean="0">
                <a:effectLst/>
              </a:rPr>
              <a:t>Without </a:t>
            </a:r>
            <a:r>
              <a:rPr lang="en-US" dirty="0">
                <a:effectLst/>
              </a:rPr>
              <a:t>entering urinary tract </a:t>
            </a:r>
            <a:endParaRPr lang="en-US" dirty="0"/>
          </a:p>
          <a:p>
            <a:endParaRPr lang="en-US" dirty="0" smtClean="0">
              <a:effectLst/>
            </a:endParaRPr>
          </a:p>
          <a:p>
            <a:r>
              <a:rPr lang="en-US" dirty="0" smtClean="0">
                <a:effectLst/>
              </a:rPr>
              <a:t>Involving </a:t>
            </a:r>
            <a:r>
              <a:rPr lang="en-US" dirty="0">
                <a:effectLst/>
              </a:rPr>
              <a:t>entry into urinary tract </a:t>
            </a:r>
            <a:endParaRPr lang="en-US" dirty="0"/>
          </a:p>
          <a:p>
            <a:endParaRPr lang="pt-BR" dirty="0" smtClean="0">
              <a:effectLst/>
            </a:endParaRPr>
          </a:p>
          <a:p>
            <a:r>
              <a:rPr lang="pt-BR" dirty="0" err="1" smtClean="0">
                <a:effectLst/>
              </a:rPr>
              <a:t>Involving</a:t>
            </a:r>
            <a:r>
              <a:rPr lang="pt-BR" dirty="0" smtClean="0">
                <a:effectLst/>
              </a:rPr>
              <a:t> </a:t>
            </a:r>
            <a:r>
              <a:rPr lang="pt-BR" dirty="0">
                <a:effectLst/>
              </a:rPr>
              <a:t>intestine </a:t>
            </a:r>
            <a:endParaRPr lang="pt-BR" dirty="0"/>
          </a:p>
          <a:p>
            <a:endParaRPr lang="en-US" dirty="0" smtClean="0">
              <a:effectLst/>
            </a:endParaRPr>
          </a:p>
          <a:p>
            <a:endParaRPr lang="en-US" dirty="0">
              <a:effectLst/>
            </a:endParaRPr>
          </a:p>
          <a:p>
            <a:r>
              <a:rPr lang="en-US" dirty="0" smtClean="0">
                <a:effectLst/>
              </a:rPr>
              <a:t>Involving </a:t>
            </a:r>
            <a:r>
              <a:rPr lang="en-US" dirty="0">
                <a:effectLst/>
              </a:rPr>
              <a:t>implanted prosthesis </a:t>
            </a:r>
            <a:endParaRPr lang="en-US" dirty="0"/>
          </a:p>
          <a:p>
            <a:endParaRPr lang="es-ES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796791" y="1492251"/>
            <a:ext cx="3566160" cy="5778500"/>
          </a:xfrm>
        </p:spPr>
        <p:txBody>
          <a:bodyPr>
            <a:normAutofit fontScale="85000" lnSpcReduction="10000"/>
          </a:bodyPr>
          <a:lstStyle/>
          <a:p>
            <a:r>
              <a:rPr lang="en-US" dirty="0">
                <a:effectLst/>
              </a:rPr>
              <a:t>1st/2nd gen. Cephalosporin</a:t>
            </a:r>
            <a:br>
              <a:rPr lang="en-US" dirty="0">
                <a:effectLst/>
              </a:rPr>
            </a:br>
            <a:r>
              <a:rPr lang="en-US" dirty="0" smtClean="0">
                <a:effectLst/>
              </a:rPr>
              <a:t>-Aminoglycoside </a:t>
            </a:r>
            <a:r>
              <a:rPr lang="en-US" dirty="0">
                <a:effectLst/>
              </a:rPr>
              <a:t>(</a:t>
            </a:r>
            <a:r>
              <a:rPr lang="en-US" dirty="0" err="1" smtClean="0">
                <a:effectLst/>
              </a:rPr>
              <a:t>Aztreonam</a:t>
            </a:r>
            <a:r>
              <a:rPr lang="en-US" dirty="0" smtClean="0">
                <a:effectLst/>
              </a:rPr>
              <a:t>) +Metronidazole </a:t>
            </a:r>
            <a:r>
              <a:rPr lang="en-US" dirty="0">
                <a:effectLst/>
              </a:rPr>
              <a:t>or Clindamycin </a:t>
            </a:r>
            <a:endParaRPr lang="en-US" dirty="0"/>
          </a:p>
          <a:p>
            <a:r>
              <a:rPr lang="nl-NL" dirty="0" smtClean="0">
                <a:effectLst/>
              </a:rPr>
              <a:t>1st </a:t>
            </a:r>
            <a:r>
              <a:rPr lang="nl-NL" dirty="0">
                <a:effectLst/>
              </a:rPr>
              <a:t>gen. </a:t>
            </a:r>
            <a:r>
              <a:rPr lang="nl-NL" dirty="0" err="1">
                <a:effectLst/>
              </a:rPr>
              <a:t>Cephalosporin</a:t>
            </a:r>
            <a:r>
              <a:rPr lang="nl-NL" dirty="0">
                <a:effectLst/>
              </a:rPr>
              <a:t> </a:t>
            </a:r>
            <a:endParaRPr lang="nl-NL" dirty="0"/>
          </a:p>
          <a:p>
            <a:endParaRPr lang="en-US" dirty="0" smtClean="0">
              <a:effectLst/>
            </a:endParaRPr>
          </a:p>
          <a:p>
            <a:r>
              <a:rPr lang="en-US" dirty="0" smtClean="0">
                <a:effectLst/>
              </a:rPr>
              <a:t>1st</a:t>
            </a:r>
            <a:r>
              <a:rPr lang="en-US" dirty="0">
                <a:effectLst/>
              </a:rPr>
              <a:t>/2nd gen. Cephalosporin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- Aminoglycoside (</a:t>
            </a:r>
            <a:r>
              <a:rPr lang="en-US" dirty="0" err="1" smtClean="0">
                <a:effectLst/>
              </a:rPr>
              <a:t>Aztreonam</a:t>
            </a:r>
            <a:r>
              <a:rPr lang="en-US" dirty="0" smtClean="0">
                <a:effectLst/>
              </a:rPr>
              <a:t>) </a:t>
            </a:r>
            <a:r>
              <a:rPr lang="en-US" dirty="0">
                <a:effectLst/>
              </a:rPr>
              <a:t>+ </a:t>
            </a:r>
            <a:r>
              <a:rPr lang="en-US" dirty="0" smtClean="0">
                <a:effectLst/>
              </a:rPr>
              <a:t>Metronidazole </a:t>
            </a:r>
            <a:r>
              <a:rPr lang="en-US" dirty="0">
                <a:effectLst/>
              </a:rPr>
              <a:t>or Clindamycin </a:t>
            </a:r>
            <a:endParaRPr lang="en-US" dirty="0" smtClean="0">
              <a:effectLst/>
            </a:endParaRPr>
          </a:p>
          <a:p>
            <a:r>
              <a:rPr lang="en-US" dirty="0">
                <a:effectLst/>
              </a:rPr>
              <a:t>2nd/3rd gen. Cephalosporin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- Aminoglycoside (</a:t>
            </a:r>
            <a:r>
              <a:rPr lang="en-US" dirty="0" err="1" smtClean="0">
                <a:effectLst/>
              </a:rPr>
              <a:t>Aztreonam</a:t>
            </a:r>
            <a:r>
              <a:rPr lang="en-US" dirty="0">
                <a:effectLst/>
              </a:rPr>
              <a:t> </a:t>
            </a:r>
            <a:r>
              <a:rPr lang="en-US" dirty="0" smtClean="0">
                <a:effectLst/>
              </a:rPr>
              <a:t>) </a:t>
            </a:r>
            <a:r>
              <a:rPr lang="en-US" dirty="0">
                <a:effectLst/>
              </a:rPr>
              <a:t>+ </a:t>
            </a:r>
            <a:r>
              <a:rPr lang="en-US" dirty="0" smtClean="0">
                <a:effectLst/>
              </a:rPr>
              <a:t>Metronidazole </a:t>
            </a:r>
            <a:r>
              <a:rPr lang="en-US" dirty="0">
                <a:effectLst/>
              </a:rPr>
              <a:t>or Clindamycin </a:t>
            </a:r>
            <a:endParaRPr lang="en-US" dirty="0" smtClean="0">
              <a:effectLst/>
            </a:endParaRPr>
          </a:p>
          <a:p>
            <a:endParaRPr lang="pl-PL" dirty="0" smtClean="0">
              <a:effectLst/>
            </a:endParaRPr>
          </a:p>
          <a:p>
            <a:r>
              <a:rPr lang="pl-PL" dirty="0" err="1" smtClean="0">
                <a:effectLst/>
              </a:rPr>
              <a:t>Aminoglycoside</a:t>
            </a:r>
            <a:r>
              <a:rPr lang="pl-PL" dirty="0" smtClean="0">
                <a:effectLst/>
              </a:rPr>
              <a:t> </a:t>
            </a:r>
            <a:r>
              <a:rPr lang="pl-PL" dirty="0">
                <a:effectLst/>
              </a:rPr>
              <a:t>(</a:t>
            </a:r>
            <a:r>
              <a:rPr lang="pl-PL" dirty="0" err="1" smtClean="0">
                <a:effectLst/>
              </a:rPr>
              <a:t>Aztreonam</a:t>
            </a:r>
            <a:r>
              <a:rPr lang="pl-PL" dirty="0" smtClean="0">
                <a:effectLst/>
              </a:rPr>
              <a:t>) </a:t>
            </a:r>
            <a:r>
              <a:rPr lang="pl-PL" dirty="0">
                <a:effectLst/>
              </a:rPr>
              <a:t>+ 1st/2nd gen. </a:t>
            </a:r>
            <a:r>
              <a:rPr lang="pl-PL" dirty="0" err="1">
                <a:effectLst/>
              </a:rPr>
              <a:t>Cephalosporin</a:t>
            </a:r>
            <a:r>
              <a:rPr lang="pl-PL" dirty="0">
                <a:effectLst/>
              </a:rPr>
              <a:t> </a:t>
            </a:r>
            <a:br>
              <a:rPr lang="pl-PL" dirty="0">
                <a:effectLst/>
              </a:rPr>
            </a:br>
            <a:r>
              <a:rPr lang="pl-PL" dirty="0" err="1" smtClean="0">
                <a:effectLst/>
              </a:rPr>
              <a:t>Vancomycin</a:t>
            </a:r>
            <a:r>
              <a:rPr lang="pl-PL" dirty="0" smtClean="0">
                <a:effectLst/>
              </a:rPr>
              <a:t> </a:t>
            </a:r>
            <a:endParaRPr lang="pl-PL" dirty="0"/>
          </a:p>
          <a:p>
            <a:endParaRPr lang="en-US" dirty="0" smtClean="0">
              <a:effectLst/>
            </a:endParaRPr>
          </a:p>
          <a:p>
            <a:endParaRPr lang="en-US" dirty="0" smtClean="0">
              <a:effectLst/>
            </a:endParaRPr>
          </a:p>
          <a:p>
            <a:endParaRPr lang="en-US" dirty="0"/>
          </a:p>
          <a:p>
            <a:endParaRPr lang="en-US" dirty="0"/>
          </a:p>
          <a:p>
            <a:endParaRPr lang="es-ES" dirty="0"/>
          </a:p>
        </p:txBody>
      </p:sp>
      <p:pic>
        <p:nvPicPr>
          <p:cNvPr id="5" name="Imagen 3" descr="escudo hospital.jpe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486" y="221503"/>
            <a:ext cx="955953" cy="955953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309622563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2000" dirty="0" smtClean="0"/>
              <a:t/>
            </a:r>
            <a:br>
              <a:rPr lang="es-ES_tradnl" sz="2000" dirty="0" smtClean="0"/>
            </a:br>
            <a:r>
              <a:rPr lang="es-ES_tradnl" sz="2000" dirty="0"/>
              <a:t/>
            </a:r>
            <a:br>
              <a:rPr lang="es-ES_tradnl" sz="2000" dirty="0"/>
            </a:br>
            <a:r>
              <a:rPr lang="es-ES_tradnl" sz="2000" b="1" dirty="0" smtClean="0"/>
              <a:t>Aumento </a:t>
            </a:r>
            <a:r>
              <a:rPr lang="es-ES_tradnl" sz="2000" b="1" dirty="0"/>
              <a:t>del riesgo de bacteriemia asociada </a:t>
            </a:r>
            <a:r>
              <a:rPr lang="es-ES_tradnl" sz="2000" b="1" dirty="0" smtClean="0"/>
              <a:t>a</a:t>
            </a:r>
            <a:br>
              <a:rPr lang="es-ES_tradnl" sz="2000" b="1" dirty="0" smtClean="0"/>
            </a:br>
            <a:r>
              <a:rPr lang="es-ES_tradnl" sz="2000" b="1" dirty="0" smtClean="0"/>
              <a:t/>
            </a:r>
            <a:br>
              <a:rPr lang="es-ES_tradnl" sz="2000" b="1" dirty="0" smtClean="0"/>
            </a:br>
            <a:r>
              <a:rPr lang="es-ES_tradnl" sz="2000" b="1" dirty="0" smtClean="0"/>
              <a:t> los </a:t>
            </a:r>
            <a:r>
              <a:rPr lang="es-ES_tradnl" sz="2000" b="1" dirty="0"/>
              <a:t>procedimientos urológicos</a:t>
            </a:r>
            <a:r>
              <a:rPr lang="es-ES" b="1" dirty="0"/>
              <a:t/>
            </a:r>
            <a:br>
              <a:rPr lang="es-ES" b="1" dirty="0"/>
            </a:br>
            <a:endParaRPr lang="es-ES" b="1" dirty="0">
              <a:solidFill>
                <a:srgbClr val="333333"/>
              </a:solidFill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0" y="1524000"/>
            <a:ext cx="9144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_tradnl" dirty="0"/>
          </a:p>
          <a:p>
            <a:endParaRPr lang="es-ES_tradnl" dirty="0" smtClean="0"/>
          </a:p>
          <a:p>
            <a:endParaRPr lang="es-ES_tradnl" dirty="0"/>
          </a:p>
          <a:p>
            <a:endParaRPr lang="es-ES_tradnl" dirty="0" smtClean="0"/>
          </a:p>
          <a:p>
            <a:endParaRPr lang="es-ES_tradnl" dirty="0"/>
          </a:p>
          <a:p>
            <a:r>
              <a:rPr lang="es-ES_tradnl" sz="2000" dirty="0" smtClean="0">
                <a:solidFill>
                  <a:srgbClr val="333333"/>
                </a:solidFill>
              </a:rPr>
              <a:t>Cualquier </a:t>
            </a:r>
            <a:r>
              <a:rPr lang="es-ES_tradnl" sz="2000" dirty="0">
                <a:solidFill>
                  <a:srgbClr val="333333"/>
                </a:solidFill>
              </a:rPr>
              <a:t>manipulación de </a:t>
            </a:r>
            <a:r>
              <a:rPr lang="es-ES_tradnl" sz="2000" dirty="0" smtClean="0">
                <a:solidFill>
                  <a:srgbClr val="333333"/>
                </a:solidFill>
              </a:rPr>
              <a:t>la piedra </a:t>
            </a:r>
            <a:r>
              <a:rPr lang="es-ES_tradnl" sz="2000" dirty="0">
                <a:solidFill>
                  <a:srgbClr val="333333"/>
                </a:solidFill>
              </a:rPr>
              <a:t>( incluye la litotricia por ondas de choque </a:t>
            </a:r>
            <a:r>
              <a:rPr lang="es-ES_tradnl" sz="2000" dirty="0" smtClean="0">
                <a:solidFill>
                  <a:srgbClr val="333333"/>
                </a:solidFill>
              </a:rPr>
              <a:t>)</a:t>
            </a:r>
          </a:p>
          <a:p>
            <a:endParaRPr lang="es-ES_tradnl" sz="2000" dirty="0">
              <a:solidFill>
                <a:srgbClr val="333333"/>
              </a:solidFill>
            </a:endParaRPr>
          </a:p>
          <a:p>
            <a:r>
              <a:rPr lang="es-ES_tradnl" sz="2000" dirty="0">
                <a:solidFill>
                  <a:srgbClr val="333333"/>
                </a:solidFill>
              </a:rPr>
              <a:t>Cualquier procedimiento con incisión </a:t>
            </a:r>
            <a:r>
              <a:rPr lang="es-ES_tradnl" sz="2000" dirty="0" err="1">
                <a:solidFill>
                  <a:srgbClr val="333333"/>
                </a:solidFill>
              </a:rPr>
              <a:t>transmural</a:t>
            </a:r>
            <a:r>
              <a:rPr lang="es-ES_tradnl" sz="2000" dirty="0">
                <a:solidFill>
                  <a:srgbClr val="333333"/>
                </a:solidFill>
              </a:rPr>
              <a:t> en el tracto </a:t>
            </a:r>
            <a:r>
              <a:rPr lang="es-ES_tradnl" sz="2000" dirty="0" smtClean="0">
                <a:solidFill>
                  <a:srgbClr val="333333"/>
                </a:solidFill>
              </a:rPr>
              <a:t>urinario</a:t>
            </a:r>
          </a:p>
          <a:p>
            <a:endParaRPr lang="es-ES_tradnl" sz="2000" dirty="0">
              <a:solidFill>
                <a:srgbClr val="333333"/>
              </a:solidFill>
            </a:endParaRPr>
          </a:p>
          <a:p>
            <a:r>
              <a:rPr lang="es-ES_tradnl" sz="2000" dirty="0" smtClean="0">
                <a:solidFill>
                  <a:srgbClr val="333333"/>
                </a:solidFill>
              </a:rPr>
              <a:t>Cualquiera </a:t>
            </a:r>
            <a:r>
              <a:rPr lang="es-ES_tradnl" sz="2000" dirty="0">
                <a:solidFill>
                  <a:srgbClr val="333333"/>
                </a:solidFill>
              </a:rPr>
              <a:t>de los procedimientos endoscópicos del tracto superior ( uréter y riñón</a:t>
            </a:r>
            <a:r>
              <a:rPr lang="es-ES_tradnl" sz="2000" dirty="0" smtClean="0">
                <a:solidFill>
                  <a:srgbClr val="333333"/>
                </a:solidFill>
              </a:rPr>
              <a:t>)</a:t>
            </a:r>
          </a:p>
          <a:p>
            <a:endParaRPr lang="es-ES_tradnl" sz="2000" dirty="0">
              <a:solidFill>
                <a:srgbClr val="333333"/>
              </a:solidFill>
            </a:endParaRPr>
          </a:p>
          <a:p>
            <a:r>
              <a:rPr lang="es-ES_tradnl" sz="2000" dirty="0">
                <a:solidFill>
                  <a:srgbClr val="333333"/>
                </a:solidFill>
              </a:rPr>
              <a:t>Cualquier procedimiento que </a:t>
            </a:r>
            <a:r>
              <a:rPr lang="es-ES_tradnl" sz="2000" dirty="0" smtClean="0">
                <a:solidFill>
                  <a:srgbClr val="333333"/>
                </a:solidFill>
              </a:rPr>
              <a:t>incluya segmentos intestinales</a:t>
            </a:r>
          </a:p>
          <a:p>
            <a:endParaRPr lang="es-ES_tradnl" sz="2000" dirty="0">
              <a:solidFill>
                <a:srgbClr val="333333"/>
              </a:solidFill>
            </a:endParaRPr>
          </a:p>
          <a:p>
            <a:r>
              <a:rPr lang="es-ES_tradnl" sz="2000" dirty="0" smtClean="0">
                <a:solidFill>
                  <a:srgbClr val="333333"/>
                </a:solidFill>
              </a:rPr>
              <a:t>Biopsia </a:t>
            </a:r>
            <a:r>
              <a:rPr lang="es-ES_tradnl" sz="2000" dirty="0" err="1">
                <a:solidFill>
                  <a:srgbClr val="333333"/>
                </a:solidFill>
              </a:rPr>
              <a:t>transrectal</a:t>
            </a:r>
            <a:r>
              <a:rPr lang="es-ES_tradnl" sz="2000" dirty="0">
                <a:solidFill>
                  <a:srgbClr val="333333"/>
                </a:solidFill>
              </a:rPr>
              <a:t> de próstata </a:t>
            </a:r>
            <a:endParaRPr lang="es-ES_tradnl" sz="2000" dirty="0" smtClean="0">
              <a:solidFill>
                <a:srgbClr val="333333"/>
              </a:solidFill>
            </a:endParaRPr>
          </a:p>
          <a:p>
            <a:endParaRPr lang="es-ES_tradnl" dirty="0" smtClean="0"/>
          </a:p>
        </p:txBody>
      </p:sp>
      <p:sp>
        <p:nvSpPr>
          <p:cNvPr id="7" name="CuadroTexto 6"/>
          <p:cNvSpPr txBox="1"/>
          <p:nvPr/>
        </p:nvSpPr>
        <p:spPr>
          <a:xfrm>
            <a:off x="779463" y="6199028"/>
            <a:ext cx="4558273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800" i="1" dirty="0" smtClean="0">
              <a:solidFill>
                <a:srgbClr val="333333"/>
              </a:solidFill>
            </a:endParaRPr>
          </a:p>
          <a:p>
            <a:r>
              <a:rPr lang="en-US" sz="800" i="1" dirty="0" smtClean="0">
                <a:solidFill>
                  <a:srgbClr val="333333"/>
                </a:solidFill>
              </a:rPr>
              <a:t>Copyright </a:t>
            </a:r>
            <a:r>
              <a:rPr lang="en-US" sz="800" i="1" dirty="0">
                <a:solidFill>
                  <a:srgbClr val="333333"/>
                </a:solidFill>
              </a:rPr>
              <a:t>© 2007 American Urological Association Education and Research, Inc.® 2 Updated September 2008 </a:t>
            </a:r>
            <a:endParaRPr lang="en-US" sz="800" dirty="0">
              <a:solidFill>
                <a:srgbClr val="333333"/>
              </a:solidFill>
            </a:endParaRP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534643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79463" y="141381"/>
            <a:ext cx="7583488" cy="1283167"/>
          </a:xfrm>
        </p:spPr>
        <p:txBody>
          <a:bodyPr/>
          <a:lstStyle/>
          <a:p>
            <a:r>
              <a:rPr lang="es-ES_tradnl" sz="2000" b="1" dirty="0" smtClean="0"/>
              <a:t/>
            </a:r>
            <a:br>
              <a:rPr lang="es-ES_tradnl" sz="2000" b="1" dirty="0" smtClean="0"/>
            </a:br>
            <a:r>
              <a:rPr lang="es-ES_tradnl" sz="2000" b="1" dirty="0"/>
              <a:t/>
            </a:r>
            <a:br>
              <a:rPr lang="es-ES_tradnl" sz="2000" b="1" dirty="0"/>
            </a:br>
            <a:r>
              <a:rPr lang="es-ES_tradnl" sz="2000" b="1" dirty="0" smtClean="0"/>
              <a:t>Aumento </a:t>
            </a:r>
            <a:r>
              <a:rPr lang="es-ES_tradnl" sz="2000" b="1" dirty="0"/>
              <a:t>del riesgo de bacteriemia </a:t>
            </a:r>
            <a:r>
              <a:rPr lang="es-ES_tradnl" sz="2000" b="1" dirty="0" smtClean="0"/>
              <a:t>asociado a      los procedimientos urológicos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3" name="CuadroTexto 2"/>
          <p:cNvSpPr txBox="1"/>
          <p:nvPr/>
        </p:nvSpPr>
        <p:spPr>
          <a:xfrm>
            <a:off x="0" y="2063750"/>
            <a:ext cx="9144000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000" dirty="0">
                <a:solidFill>
                  <a:srgbClr val="333333"/>
                </a:solidFill>
              </a:rPr>
              <a:t>Cualquier procedimiento de entrada en el tracto urinario (excepto para el </a:t>
            </a:r>
            <a:r>
              <a:rPr lang="es-ES_tradnl" sz="2000" dirty="0" smtClean="0">
                <a:solidFill>
                  <a:srgbClr val="333333"/>
                </a:solidFill>
              </a:rPr>
              <a:t>cateterismo </a:t>
            </a:r>
            <a:r>
              <a:rPr lang="es-ES_tradnl" sz="2000" dirty="0">
                <a:solidFill>
                  <a:srgbClr val="333333"/>
                </a:solidFill>
              </a:rPr>
              <a:t>uretral ) en individuos con mayor riesgo de colonización bacteriana </a:t>
            </a:r>
            <a:r>
              <a:rPr lang="es-ES_tradnl" sz="2000" dirty="0" smtClean="0">
                <a:solidFill>
                  <a:srgbClr val="333333"/>
                </a:solidFill>
              </a:rPr>
              <a:t>:</a:t>
            </a:r>
          </a:p>
          <a:p>
            <a:endParaRPr lang="es-ES_tradnl" sz="2000" dirty="0">
              <a:solidFill>
                <a:srgbClr val="333333"/>
              </a:solidFill>
            </a:endParaRPr>
          </a:p>
          <a:p>
            <a:r>
              <a:rPr lang="es-ES_tradnl" sz="2000" dirty="0">
                <a:solidFill>
                  <a:srgbClr val="333333"/>
                </a:solidFill>
              </a:rPr>
              <a:t>C</a:t>
            </a:r>
            <a:r>
              <a:rPr lang="es-ES_tradnl" sz="2000" dirty="0" smtClean="0">
                <a:solidFill>
                  <a:srgbClr val="333333"/>
                </a:solidFill>
              </a:rPr>
              <a:t>atéter </a:t>
            </a:r>
            <a:r>
              <a:rPr lang="es-ES_tradnl" sz="2000" dirty="0">
                <a:solidFill>
                  <a:srgbClr val="333333"/>
                </a:solidFill>
              </a:rPr>
              <a:t>permanente o </a:t>
            </a:r>
            <a:r>
              <a:rPr lang="es-ES_tradnl" sz="2000" dirty="0" smtClean="0">
                <a:solidFill>
                  <a:srgbClr val="333333"/>
                </a:solidFill>
              </a:rPr>
              <a:t>cateterismo intermitente</a:t>
            </a:r>
            <a:endParaRPr lang="es-ES_tradnl" sz="2000" dirty="0">
              <a:solidFill>
                <a:srgbClr val="333333"/>
              </a:solidFill>
            </a:endParaRPr>
          </a:p>
          <a:p>
            <a:r>
              <a:rPr lang="es-ES_tradnl" sz="2000" dirty="0">
                <a:solidFill>
                  <a:srgbClr val="333333"/>
                </a:solidFill>
              </a:rPr>
              <a:t>                </a:t>
            </a:r>
            <a:endParaRPr lang="es-ES_tradnl" sz="2000" dirty="0" smtClean="0">
              <a:solidFill>
                <a:srgbClr val="333333"/>
              </a:solidFill>
            </a:endParaRPr>
          </a:p>
          <a:p>
            <a:r>
              <a:rPr lang="es-ES_tradnl" sz="2000" dirty="0">
                <a:solidFill>
                  <a:srgbClr val="333333"/>
                </a:solidFill>
              </a:rPr>
              <a:t>S</a:t>
            </a:r>
            <a:r>
              <a:rPr lang="es-ES_tradnl" sz="2000" dirty="0" smtClean="0">
                <a:solidFill>
                  <a:srgbClr val="333333"/>
                </a:solidFill>
              </a:rPr>
              <a:t>ondado </a:t>
            </a:r>
            <a:r>
              <a:rPr lang="es-ES_tradnl" sz="2000" dirty="0" err="1">
                <a:solidFill>
                  <a:srgbClr val="333333"/>
                </a:solidFill>
              </a:rPr>
              <a:t>cronico</a:t>
            </a:r>
            <a:r>
              <a:rPr lang="es-ES_tradnl" sz="2000" dirty="0">
                <a:solidFill>
                  <a:srgbClr val="333333"/>
                </a:solidFill>
              </a:rPr>
              <a:t>          </a:t>
            </a:r>
          </a:p>
          <a:p>
            <a:r>
              <a:rPr lang="es-ES_tradnl" sz="2000" dirty="0">
                <a:solidFill>
                  <a:srgbClr val="333333"/>
                </a:solidFill>
              </a:rPr>
              <a:t>                </a:t>
            </a:r>
            <a:endParaRPr lang="es-ES_tradnl" sz="2000" dirty="0" smtClean="0">
              <a:solidFill>
                <a:srgbClr val="333333"/>
              </a:solidFill>
            </a:endParaRPr>
          </a:p>
          <a:p>
            <a:r>
              <a:rPr lang="es-ES_tradnl" sz="2000" dirty="0" smtClean="0">
                <a:solidFill>
                  <a:srgbClr val="333333"/>
                </a:solidFill>
              </a:rPr>
              <a:t>Retención </a:t>
            </a:r>
            <a:r>
              <a:rPr lang="es-ES_tradnl" sz="2000" dirty="0">
                <a:solidFill>
                  <a:srgbClr val="333333"/>
                </a:solidFill>
              </a:rPr>
              <a:t>urinaria          </a:t>
            </a:r>
          </a:p>
          <a:p>
            <a:r>
              <a:rPr lang="es-ES_tradnl" sz="2000" dirty="0">
                <a:solidFill>
                  <a:srgbClr val="333333"/>
                </a:solidFill>
              </a:rPr>
              <a:t>                </a:t>
            </a:r>
            <a:endParaRPr lang="es-ES_tradnl" sz="2000" dirty="0" smtClean="0">
              <a:solidFill>
                <a:srgbClr val="333333"/>
              </a:solidFill>
            </a:endParaRPr>
          </a:p>
          <a:p>
            <a:r>
              <a:rPr lang="es-ES_tradnl" sz="2000" dirty="0" smtClean="0">
                <a:solidFill>
                  <a:srgbClr val="333333"/>
                </a:solidFill>
              </a:rPr>
              <a:t>Antecedentes </a:t>
            </a:r>
            <a:r>
              <a:rPr lang="es-ES_tradnl" sz="2000" dirty="0">
                <a:solidFill>
                  <a:srgbClr val="333333"/>
                </a:solidFill>
              </a:rPr>
              <a:t>de infección reciente / recurrentes del tracto urinario o </a:t>
            </a:r>
            <a:r>
              <a:rPr lang="es-ES_tradnl" sz="2000" dirty="0" err="1">
                <a:solidFill>
                  <a:srgbClr val="333333"/>
                </a:solidFill>
              </a:rPr>
              <a:t>prostatitits</a:t>
            </a:r>
            <a:r>
              <a:rPr lang="es-ES_tradnl" sz="2000" dirty="0">
                <a:solidFill>
                  <a:srgbClr val="333333"/>
                </a:solidFill>
              </a:rPr>
              <a:t>                        </a:t>
            </a:r>
            <a:r>
              <a:rPr lang="es-ES_tradnl" sz="2000" dirty="0" smtClean="0">
                <a:solidFill>
                  <a:srgbClr val="333333"/>
                </a:solidFill>
              </a:rPr>
              <a:t>     </a:t>
            </a:r>
          </a:p>
          <a:p>
            <a:endParaRPr lang="es-ES_tradnl" sz="2000" dirty="0">
              <a:solidFill>
                <a:srgbClr val="333333"/>
              </a:solidFill>
            </a:endParaRPr>
          </a:p>
          <a:p>
            <a:r>
              <a:rPr lang="es-ES_tradnl" sz="2000" dirty="0">
                <a:solidFill>
                  <a:srgbClr val="333333"/>
                </a:solidFill>
              </a:rPr>
              <a:t>D</a:t>
            </a:r>
            <a:r>
              <a:rPr lang="es-ES_tradnl" sz="2000" dirty="0" smtClean="0">
                <a:solidFill>
                  <a:srgbClr val="333333"/>
                </a:solidFill>
              </a:rPr>
              <a:t>erivación </a:t>
            </a:r>
            <a:r>
              <a:rPr lang="es-ES_tradnl" sz="2000" dirty="0">
                <a:solidFill>
                  <a:srgbClr val="333333"/>
                </a:solidFill>
              </a:rPr>
              <a:t>urinaria  </a:t>
            </a:r>
            <a:endParaRPr lang="es-ES" sz="2000" dirty="0">
              <a:solidFill>
                <a:srgbClr val="333333"/>
              </a:solidFill>
            </a:endParaRPr>
          </a:p>
          <a:p>
            <a:endParaRPr lang="es-ES" dirty="0"/>
          </a:p>
        </p:txBody>
      </p:sp>
      <p:sp>
        <p:nvSpPr>
          <p:cNvPr id="4" name="CuadroTexto 3"/>
          <p:cNvSpPr txBox="1"/>
          <p:nvPr/>
        </p:nvSpPr>
        <p:spPr>
          <a:xfrm>
            <a:off x="1138104" y="6450739"/>
            <a:ext cx="455827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i="1" dirty="0">
                <a:solidFill>
                  <a:srgbClr val="333333"/>
                </a:solidFill>
              </a:rPr>
              <a:t>Copyright © 2007 American Urological Association Education and Research, Inc.® 2 Updated September 2008 </a:t>
            </a:r>
            <a:endParaRPr lang="en-US" sz="800" dirty="0">
              <a:solidFill>
                <a:srgbClr val="3333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79812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79462" y="430119"/>
            <a:ext cx="7583488" cy="1470025"/>
          </a:xfrm>
        </p:spPr>
        <p:txBody>
          <a:bodyPr/>
          <a:lstStyle/>
          <a:p>
            <a:r>
              <a:rPr lang="es-ES" dirty="0" smtClean="0"/>
              <a:t>Gracias por su </a:t>
            </a:r>
            <a:r>
              <a:rPr lang="es-ES" dirty="0" err="1" smtClean="0"/>
              <a:t>atencion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 dirty="0"/>
          </a:p>
        </p:txBody>
      </p:sp>
      <p:pic>
        <p:nvPicPr>
          <p:cNvPr id="5" name="Imagen 4" descr="santojanni hospital foto.bmp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70125"/>
            <a:ext cx="9144000" cy="4587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43594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ctrTitle"/>
          </p:nvPr>
        </p:nvSpPr>
        <p:spPr>
          <a:xfrm>
            <a:off x="906463" y="2008281"/>
            <a:ext cx="7583488" cy="1470025"/>
          </a:xfrm>
        </p:spPr>
        <p:txBody>
          <a:bodyPr/>
          <a:lstStyle/>
          <a:p>
            <a:r>
              <a:rPr lang="es-ES" sz="3200" dirty="0" smtClean="0"/>
              <a:t>concepto</a:t>
            </a:r>
            <a:endParaRPr lang="es-ES" sz="3200" dirty="0"/>
          </a:p>
        </p:txBody>
      </p:sp>
      <p:sp>
        <p:nvSpPr>
          <p:cNvPr id="6" name="Marcador de contenido 5"/>
          <p:cNvSpPr>
            <a:spLocks noGrp="1"/>
          </p:cNvSpPr>
          <p:nvPr>
            <p:ph type="subTitle" idx="1"/>
          </p:nvPr>
        </p:nvSpPr>
        <p:spPr>
          <a:xfrm>
            <a:off x="779463" y="3478305"/>
            <a:ext cx="7583487" cy="395119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s-ES_tradnl" dirty="0" smtClean="0">
              <a:effectLst/>
            </a:endParaRPr>
          </a:p>
          <a:p>
            <a:pPr marL="0" indent="0" algn="ctr">
              <a:buNone/>
            </a:pPr>
            <a:endParaRPr lang="es-ES_tradnl" dirty="0">
              <a:effectLst/>
            </a:endParaRPr>
          </a:p>
          <a:p>
            <a:pPr marL="0" indent="0" algn="ctr">
              <a:buNone/>
            </a:pPr>
            <a:r>
              <a:rPr lang="es-ES_tradnl" sz="2000" dirty="0" smtClean="0">
                <a:solidFill>
                  <a:srgbClr val="333333"/>
                </a:solidFill>
                <a:effectLst/>
              </a:rPr>
              <a:t>Es </a:t>
            </a:r>
            <a:r>
              <a:rPr lang="es-ES_tradnl" sz="2000" dirty="0">
                <a:solidFill>
                  <a:srgbClr val="333333"/>
                </a:solidFill>
                <a:effectLst/>
              </a:rPr>
              <a:t>la administración sistémica durante la intervención de </a:t>
            </a:r>
            <a:r>
              <a:rPr lang="es-ES_tradnl" sz="2000" dirty="0" smtClean="0">
                <a:solidFill>
                  <a:srgbClr val="333333"/>
                </a:solidFill>
                <a:effectLst/>
              </a:rPr>
              <a:t>un</a:t>
            </a:r>
          </a:p>
          <a:p>
            <a:pPr marL="0" indent="0" algn="ctr">
              <a:buNone/>
            </a:pPr>
            <a:r>
              <a:rPr lang="es-ES_tradnl" sz="2000" dirty="0" smtClean="0">
                <a:solidFill>
                  <a:srgbClr val="333333"/>
                </a:solidFill>
                <a:effectLst/>
              </a:rPr>
              <a:t> agente antimicrobiano destinado a reducir el riesgo de infecciones</a:t>
            </a:r>
          </a:p>
          <a:p>
            <a:pPr marL="0" indent="0" algn="ctr">
              <a:buNone/>
            </a:pPr>
            <a:r>
              <a:rPr lang="es-ES_tradnl" sz="2000" dirty="0" smtClean="0">
                <a:solidFill>
                  <a:srgbClr val="333333"/>
                </a:solidFill>
                <a:effectLst/>
              </a:rPr>
              <a:t> </a:t>
            </a:r>
            <a:r>
              <a:rPr lang="es-ES_tradnl" sz="2000" dirty="0">
                <a:solidFill>
                  <a:srgbClr val="333333"/>
                </a:solidFill>
                <a:effectLst/>
              </a:rPr>
              <a:t>locales y sistémicas después del </a:t>
            </a:r>
            <a:r>
              <a:rPr lang="es-ES_tradnl" sz="2000" dirty="0" smtClean="0">
                <a:solidFill>
                  <a:srgbClr val="333333"/>
                </a:solidFill>
                <a:effectLst/>
              </a:rPr>
              <a:t>procedimiento</a:t>
            </a:r>
          </a:p>
          <a:p>
            <a:pPr marL="0" indent="0" algn="ctr">
              <a:buNone/>
            </a:pPr>
            <a:endParaRPr lang="es-ES_tradnl" sz="2000" dirty="0">
              <a:solidFill>
                <a:srgbClr val="333333"/>
              </a:solidFill>
              <a:effectLst/>
            </a:endParaRPr>
          </a:p>
          <a:p>
            <a:endParaRPr lang="en-US" sz="2000" dirty="0">
              <a:solidFill>
                <a:srgbClr val="333333"/>
              </a:solidFill>
              <a:effectLst/>
            </a:endParaRPr>
          </a:p>
          <a:p>
            <a:r>
              <a:rPr lang="en-US" sz="800" i="1" dirty="0" smtClean="0">
                <a:effectLst/>
              </a:rPr>
              <a:t>Copyright </a:t>
            </a:r>
            <a:r>
              <a:rPr lang="en-US" sz="800" i="1" dirty="0">
                <a:effectLst/>
              </a:rPr>
              <a:t>© 2007 American Urological Association Education and Research, Inc.® 2 Updated September 2008 </a:t>
            </a:r>
            <a:endParaRPr lang="en-US" sz="800" dirty="0"/>
          </a:p>
          <a:p>
            <a:pPr marL="0" indent="0" algn="ctr">
              <a:buNone/>
            </a:pPr>
            <a:r>
              <a:rPr lang="es-ES_tradnl" sz="800" i="1" dirty="0" smtClean="0">
                <a:solidFill>
                  <a:srgbClr val="000090"/>
                </a:solidFill>
                <a:effectLst/>
              </a:rPr>
              <a:t> </a:t>
            </a:r>
            <a:endParaRPr lang="es-ES" sz="800" i="1" dirty="0">
              <a:solidFill>
                <a:srgbClr val="000090"/>
              </a:solidFill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365125" y="198015"/>
            <a:ext cx="822325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ES" sz="4800" dirty="0" smtClean="0">
              <a:latin typeface="Perpetua Titling MT"/>
              <a:cs typeface="Perpetua Titling MT"/>
            </a:endParaRPr>
          </a:p>
          <a:p>
            <a:pPr algn="ctr"/>
            <a:endParaRPr lang="es-ES" sz="4800" dirty="0" smtClean="0">
              <a:latin typeface="Perpetua Titling MT"/>
              <a:cs typeface="Perpetua Titling MT"/>
            </a:endParaRPr>
          </a:p>
          <a:p>
            <a:pPr algn="ctr"/>
            <a:r>
              <a:rPr lang="es-ES" sz="3600" dirty="0" smtClean="0">
                <a:latin typeface="Perpetua Titling MT"/>
                <a:cs typeface="Perpetua Titling MT"/>
              </a:rPr>
              <a:t>    PROFILAXIS ANTIBIOTICA PREQUIRURGICA</a:t>
            </a:r>
            <a:endParaRPr lang="es-ES" sz="3600" dirty="0">
              <a:latin typeface="Perpetua Titling MT"/>
              <a:cs typeface="Perpetua Titling MT"/>
            </a:endParaRPr>
          </a:p>
        </p:txBody>
      </p:sp>
      <p:pic>
        <p:nvPicPr>
          <p:cNvPr id="7" name="Imagen 6" descr="escudo hospital.jpe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876" y="238126"/>
            <a:ext cx="1428749" cy="1428749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1613659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>
                <a:cs typeface="Perpetua Titling MT"/>
              </a:rPr>
              <a:t>PROFILAXIS ANTIBIOTICA PREQUIRURGICA</a:t>
            </a:r>
            <a:br>
              <a:rPr lang="es-ES" dirty="0">
                <a:cs typeface="Perpetua Titling MT"/>
              </a:rPr>
            </a:b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type="subTitle" idx="1"/>
          </p:nvPr>
        </p:nvSpPr>
        <p:spPr>
          <a:xfrm>
            <a:off x="779463" y="4724401"/>
            <a:ext cx="7583487" cy="2133599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endParaRPr lang="es-ES_tradnl" sz="2000" i="1" dirty="0" smtClean="0">
              <a:solidFill>
                <a:srgbClr val="000090"/>
              </a:solidFill>
              <a:effectLst/>
            </a:endParaRPr>
          </a:p>
          <a:p>
            <a:pPr marL="0" indent="0" algn="ctr">
              <a:buNone/>
            </a:pPr>
            <a:endParaRPr lang="es-ES_tradnl" sz="2000" i="1" dirty="0">
              <a:solidFill>
                <a:srgbClr val="000090"/>
              </a:solidFill>
              <a:effectLst/>
            </a:endParaRPr>
          </a:p>
          <a:p>
            <a:pPr marL="0" indent="0" algn="ctr">
              <a:buNone/>
            </a:pPr>
            <a:r>
              <a:rPr lang="es-ES_tradnl" sz="2000" dirty="0" smtClean="0">
                <a:solidFill>
                  <a:srgbClr val="333333"/>
                </a:solidFill>
                <a:effectLst/>
              </a:rPr>
              <a:t>El </a:t>
            </a:r>
            <a:r>
              <a:rPr lang="es-ES_tradnl" sz="2000" dirty="0">
                <a:solidFill>
                  <a:srgbClr val="333333"/>
                </a:solidFill>
                <a:effectLst/>
              </a:rPr>
              <a:t>potencial </a:t>
            </a:r>
            <a:r>
              <a:rPr lang="es-ES_tradnl" sz="2000" dirty="0" err="1" smtClean="0">
                <a:solidFill>
                  <a:srgbClr val="333333"/>
                </a:solidFill>
                <a:effectLst/>
              </a:rPr>
              <a:t>benefico</a:t>
            </a:r>
            <a:r>
              <a:rPr lang="es-ES_tradnl" sz="2000" dirty="0" smtClean="0">
                <a:solidFill>
                  <a:srgbClr val="333333"/>
                </a:solidFill>
                <a:effectLst/>
              </a:rPr>
              <a:t> </a:t>
            </a:r>
            <a:r>
              <a:rPr lang="es-ES_tradnl" sz="2000" dirty="0">
                <a:solidFill>
                  <a:srgbClr val="333333"/>
                </a:solidFill>
                <a:effectLst/>
              </a:rPr>
              <a:t>de la profilaxis antimicrobiana se determina </a:t>
            </a:r>
            <a:r>
              <a:rPr lang="es-ES_tradnl" sz="2000" dirty="0" smtClean="0">
                <a:solidFill>
                  <a:srgbClr val="333333"/>
                </a:solidFill>
                <a:effectLst/>
              </a:rPr>
              <a:t>por:</a:t>
            </a:r>
          </a:p>
          <a:p>
            <a:pPr marL="0" indent="0" algn="ctr">
              <a:buNone/>
            </a:pPr>
            <a:r>
              <a:rPr lang="es-ES_tradnl" sz="2000" dirty="0" smtClean="0">
                <a:solidFill>
                  <a:srgbClr val="333333"/>
                </a:solidFill>
                <a:effectLst/>
              </a:rPr>
              <a:t>Factores </a:t>
            </a:r>
            <a:r>
              <a:rPr lang="es-ES_tradnl" sz="2000" dirty="0">
                <a:solidFill>
                  <a:srgbClr val="333333"/>
                </a:solidFill>
                <a:effectLst/>
              </a:rPr>
              <a:t>del </a:t>
            </a:r>
            <a:r>
              <a:rPr lang="es-ES_tradnl" sz="2000" dirty="0" smtClean="0">
                <a:solidFill>
                  <a:srgbClr val="333333"/>
                </a:solidFill>
                <a:effectLst/>
              </a:rPr>
              <a:t>paciente</a:t>
            </a:r>
          </a:p>
          <a:p>
            <a:pPr marL="0" indent="0" algn="ctr"/>
            <a:r>
              <a:rPr lang="es-ES_tradnl" sz="2000" dirty="0" smtClean="0">
                <a:solidFill>
                  <a:srgbClr val="333333"/>
                </a:solidFill>
                <a:effectLst/>
              </a:rPr>
              <a:t>          Factores del procedimiento</a:t>
            </a:r>
          </a:p>
          <a:p>
            <a:pPr marL="0" indent="0" algn="ctr">
              <a:buNone/>
            </a:pPr>
            <a:r>
              <a:rPr lang="es-ES_tradnl" sz="2000" dirty="0" smtClean="0">
                <a:solidFill>
                  <a:srgbClr val="333333"/>
                </a:solidFill>
                <a:effectLst/>
              </a:rPr>
              <a:t>                     Morbilidad </a:t>
            </a:r>
            <a:r>
              <a:rPr lang="es-ES_tradnl" sz="2000" dirty="0">
                <a:solidFill>
                  <a:srgbClr val="333333"/>
                </a:solidFill>
                <a:effectLst/>
              </a:rPr>
              <a:t>potencial de </a:t>
            </a:r>
            <a:r>
              <a:rPr lang="es-ES_tradnl" sz="2000" dirty="0" smtClean="0">
                <a:solidFill>
                  <a:srgbClr val="333333"/>
                </a:solidFill>
                <a:effectLst/>
              </a:rPr>
              <a:t>infección</a:t>
            </a:r>
          </a:p>
          <a:p>
            <a:pPr marL="0" indent="0" algn="ctr">
              <a:buNone/>
            </a:pPr>
            <a:endParaRPr lang="es-ES_tradnl" sz="2000" i="1" dirty="0">
              <a:solidFill>
                <a:srgbClr val="000090"/>
              </a:solidFill>
              <a:effectLst/>
            </a:endParaRPr>
          </a:p>
          <a:p>
            <a:r>
              <a:rPr lang="en-US" sz="900" i="1" dirty="0">
                <a:effectLst/>
              </a:rPr>
              <a:t>Copyright © 2007 American Urological Association Education and Research, Inc.® 2 Updated September 2008 </a:t>
            </a:r>
            <a:endParaRPr lang="en-US" sz="900" dirty="0"/>
          </a:p>
          <a:p>
            <a:pPr marL="0" indent="0" algn="ctr">
              <a:buNone/>
            </a:pPr>
            <a:endParaRPr lang="es-ES" sz="2000" i="1" dirty="0">
              <a:solidFill>
                <a:srgbClr val="000090"/>
              </a:solidFill>
            </a:endParaRPr>
          </a:p>
        </p:txBody>
      </p:sp>
      <p:pic>
        <p:nvPicPr>
          <p:cNvPr id="5" name="Marcador de posición de imagen 4" descr="FOTO ATB.jpeg"/>
          <p:cNvPicPr>
            <a:picLocks noGrp="1" noChangeAspect="1"/>
          </p:cNvPicPr>
          <p:nvPr>
            <p:ph type="pic"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56" r="17156"/>
          <a:stretch>
            <a:fillRect/>
          </a:stretch>
        </p:blipFill>
        <p:spPr>
          <a:xfrm>
            <a:off x="2730500" y="2564084"/>
            <a:ext cx="3127375" cy="2388916"/>
          </a:xfrm>
        </p:spPr>
      </p:pic>
      <p:pic>
        <p:nvPicPr>
          <p:cNvPr id="6" name="Imagen 5" descr="escudo hospital.jpe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876" y="238126"/>
            <a:ext cx="1428749" cy="1428749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28935182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>
                <a:cs typeface="Perpetua Titling MT"/>
              </a:rPr>
              <a:t>PROFILAXIS ANTIBIOTICA PREQUIRURGICA</a:t>
            </a:r>
            <a:br>
              <a:rPr lang="es-ES" dirty="0">
                <a:cs typeface="Perpetua Titling MT"/>
              </a:rPr>
            </a:b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type="subTitle" idx="1"/>
          </p:nvPr>
        </p:nvSpPr>
        <p:spPr>
          <a:xfrm>
            <a:off x="779463" y="3478305"/>
            <a:ext cx="7583487" cy="323681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s-ES_tradnl" dirty="0" smtClean="0">
              <a:effectLst/>
            </a:endParaRPr>
          </a:p>
          <a:p>
            <a:pPr marL="0" indent="0" algn="ctr">
              <a:buNone/>
            </a:pPr>
            <a:endParaRPr lang="es-ES_tradnl" dirty="0">
              <a:effectLst/>
            </a:endParaRPr>
          </a:p>
          <a:p>
            <a:pPr marL="0" indent="0" algn="ctr">
              <a:buNone/>
            </a:pPr>
            <a:endParaRPr lang="es-ES_tradnl" dirty="0" smtClean="0">
              <a:effectLst/>
            </a:endParaRPr>
          </a:p>
          <a:p>
            <a:pPr marL="0" indent="0" algn="ctr">
              <a:buNone/>
            </a:pPr>
            <a:r>
              <a:rPr lang="es-ES_tradnl" sz="2000" dirty="0" smtClean="0">
                <a:solidFill>
                  <a:srgbClr val="333333"/>
                </a:solidFill>
                <a:effectLst/>
              </a:rPr>
              <a:t>Se </a:t>
            </a:r>
            <a:r>
              <a:rPr lang="es-ES_tradnl" sz="2000" dirty="0">
                <a:solidFill>
                  <a:srgbClr val="333333"/>
                </a:solidFill>
                <a:effectLst/>
              </a:rPr>
              <a:t>recomienda la profilaxis antimicrobiana sólo cuando los beneficios potenciales superan los riesgos </a:t>
            </a:r>
            <a:r>
              <a:rPr lang="es-ES_tradnl" sz="2000" dirty="0" smtClean="0">
                <a:solidFill>
                  <a:srgbClr val="333333"/>
                </a:solidFill>
                <a:effectLst/>
              </a:rPr>
              <a:t>y costos</a:t>
            </a:r>
            <a:r>
              <a:rPr lang="es-ES_tradnl" sz="2000" dirty="0">
                <a:solidFill>
                  <a:srgbClr val="333333"/>
                </a:solidFill>
                <a:effectLst/>
              </a:rPr>
              <a:t> </a:t>
            </a:r>
            <a:endParaRPr lang="es-ES_tradnl" sz="2000" dirty="0" smtClean="0">
              <a:solidFill>
                <a:srgbClr val="333333"/>
              </a:solidFill>
              <a:effectLst/>
            </a:endParaRPr>
          </a:p>
          <a:p>
            <a:pPr marL="0" indent="0" algn="ctr">
              <a:buNone/>
            </a:pPr>
            <a:endParaRPr lang="es-ES_tradnl" sz="2000" i="1" dirty="0">
              <a:solidFill>
                <a:srgbClr val="000090"/>
              </a:solidFill>
              <a:effectLst/>
            </a:endParaRPr>
          </a:p>
          <a:p>
            <a:pPr marL="0" indent="0" algn="ctr">
              <a:buNone/>
            </a:pPr>
            <a:endParaRPr lang="es-ES_tradnl" sz="1300" i="1" dirty="0" smtClean="0">
              <a:solidFill>
                <a:srgbClr val="000090"/>
              </a:solidFill>
              <a:effectLst/>
            </a:endParaRPr>
          </a:p>
          <a:p>
            <a:r>
              <a:rPr lang="en-US" sz="800" i="1" dirty="0">
                <a:effectLst/>
              </a:rPr>
              <a:t>Copyright © 2007 American Urological Association Education and Research, Inc.® 2 Updated September 2008 </a:t>
            </a:r>
            <a:endParaRPr lang="en-US" sz="800" dirty="0"/>
          </a:p>
          <a:p>
            <a:pPr marL="0" indent="0" algn="ctr">
              <a:buNone/>
            </a:pPr>
            <a:endParaRPr lang="es-ES" sz="2000" i="1" dirty="0">
              <a:solidFill>
                <a:srgbClr val="000090"/>
              </a:solidFill>
            </a:endParaRPr>
          </a:p>
        </p:txBody>
      </p:sp>
      <p:pic>
        <p:nvPicPr>
          <p:cNvPr id="5" name="Imagen 4" descr="escudo hospital.jpe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876" y="238126"/>
            <a:ext cx="1428749" cy="1428749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36853063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>
                <a:cs typeface="Perpetua Titling MT"/>
              </a:rPr>
              <a:t>PROFILAXIS ANTIBIOTICA PREQUIRURGICA</a:t>
            </a:r>
            <a:br>
              <a:rPr lang="es-ES" dirty="0">
                <a:cs typeface="Perpetua Titling MT"/>
              </a:rPr>
            </a:b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type="subTitle" idx="1"/>
          </p:nvPr>
        </p:nvSpPr>
        <p:spPr>
          <a:xfrm>
            <a:off x="779463" y="3478305"/>
            <a:ext cx="7583487" cy="285581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s-ES_tradnl" dirty="0" smtClean="0">
              <a:effectLst/>
            </a:endParaRPr>
          </a:p>
          <a:p>
            <a:pPr marL="0" indent="0" algn="ctr">
              <a:buNone/>
            </a:pPr>
            <a:endParaRPr lang="es-ES_tradnl" dirty="0">
              <a:effectLst/>
            </a:endParaRPr>
          </a:p>
          <a:p>
            <a:pPr marL="0" indent="0" algn="ctr">
              <a:buNone/>
            </a:pPr>
            <a:endParaRPr lang="es-ES_tradnl" dirty="0" smtClean="0">
              <a:effectLst/>
            </a:endParaRPr>
          </a:p>
          <a:p>
            <a:pPr marL="0" indent="0" algn="ctr">
              <a:buNone/>
            </a:pPr>
            <a:r>
              <a:rPr lang="es-ES_tradnl" sz="2000" dirty="0" smtClean="0">
                <a:solidFill>
                  <a:srgbClr val="333333"/>
                </a:solidFill>
                <a:effectLst/>
              </a:rPr>
              <a:t>El </a:t>
            </a:r>
            <a:r>
              <a:rPr lang="es-ES_tradnl" sz="2000" dirty="0">
                <a:solidFill>
                  <a:srgbClr val="333333"/>
                </a:solidFill>
                <a:effectLst/>
              </a:rPr>
              <a:t>agente profiláctico debe ser eficaz contra los organismos característicos del lugar </a:t>
            </a:r>
            <a:r>
              <a:rPr lang="es-ES_tradnl" sz="2000" dirty="0" smtClean="0">
                <a:solidFill>
                  <a:srgbClr val="333333"/>
                </a:solidFill>
                <a:effectLst/>
              </a:rPr>
              <a:t>del procedimiento</a:t>
            </a:r>
          </a:p>
          <a:p>
            <a:pPr marL="0" indent="0" algn="ctr">
              <a:buNone/>
            </a:pPr>
            <a:endParaRPr lang="es-ES_tradnl" sz="2000" i="1" dirty="0">
              <a:solidFill>
                <a:srgbClr val="000090"/>
              </a:solidFill>
              <a:effectLst/>
            </a:endParaRPr>
          </a:p>
          <a:p>
            <a:pPr marL="0" indent="0" algn="ctr">
              <a:buNone/>
            </a:pPr>
            <a:endParaRPr lang="es-ES_tradnl" sz="2000" i="1" dirty="0" smtClean="0">
              <a:solidFill>
                <a:srgbClr val="000090"/>
              </a:solidFill>
              <a:effectLst/>
            </a:endParaRPr>
          </a:p>
          <a:p>
            <a:r>
              <a:rPr lang="en-US" sz="800" i="1" dirty="0">
                <a:effectLst/>
              </a:rPr>
              <a:t>Copyright © 2007 American Urological Association Education and Research, Inc.® 2 Updated September 2008 </a:t>
            </a:r>
            <a:endParaRPr lang="en-US" sz="800" dirty="0"/>
          </a:p>
          <a:p>
            <a:pPr marL="0" indent="0" algn="ctr">
              <a:buNone/>
            </a:pPr>
            <a:endParaRPr lang="es-ES" sz="2000" i="1" dirty="0">
              <a:solidFill>
                <a:srgbClr val="000090"/>
              </a:solidFill>
            </a:endParaRPr>
          </a:p>
        </p:txBody>
      </p:sp>
      <p:pic>
        <p:nvPicPr>
          <p:cNvPr id="4" name="Imagen 3" descr="escudo hospital.jpe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876" y="238126"/>
            <a:ext cx="1428749" cy="1428749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5803610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>
                <a:cs typeface="Perpetua Titling MT"/>
              </a:rPr>
              <a:t>PROFILAXIS ANTIBIOTICA PREQUIRURGICA</a:t>
            </a:r>
            <a:br>
              <a:rPr lang="es-ES" dirty="0">
                <a:cs typeface="Perpetua Titling MT"/>
              </a:rPr>
            </a:b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type="subTitle" idx="1"/>
          </p:nvPr>
        </p:nvSpPr>
        <p:spPr>
          <a:xfrm>
            <a:off x="779463" y="3478306"/>
            <a:ext cx="7583487" cy="337969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s-ES_tradnl" dirty="0" smtClean="0">
              <a:effectLst/>
            </a:endParaRPr>
          </a:p>
          <a:p>
            <a:pPr marL="0" indent="0" algn="ctr">
              <a:buNone/>
            </a:pPr>
            <a:endParaRPr lang="es-ES_tradnl" dirty="0">
              <a:effectLst/>
            </a:endParaRPr>
          </a:p>
          <a:p>
            <a:pPr marL="0" indent="0" algn="ctr">
              <a:buNone/>
            </a:pPr>
            <a:endParaRPr lang="es-ES_tradnl" dirty="0" smtClean="0">
              <a:effectLst/>
            </a:endParaRPr>
          </a:p>
          <a:p>
            <a:pPr marL="0" indent="0" algn="ctr">
              <a:buNone/>
            </a:pPr>
            <a:r>
              <a:rPr lang="es-ES_tradnl" sz="2200" dirty="0" smtClean="0">
                <a:solidFill>
                  <a:srgbClr val="333333"/>
                </a:solidFill>
                <a:effectLst/>
              </a:rPr>
              <a:t>La </a:t>
            </a:r>
            <a:r>
              <a:rPr lang="es-ES_tradnl" sz="2200" dirty="0">
                <a:solidFill>
                  <a:srgbClr val="333333"/>
                </a:solidFill>
                <a:effectLst/>
              </a:rPr>
              <a:t>duración de la profilaxis antimicrobiana debe extenderse a lo largo del período en el que la invasión bacteriana se facilita </a:t>
            </a:r>
            <a:r>
              <a:rPr lang="es-ES_tradnl" sz="2200" dirty="0" smtClean="0">
                <a:solidFill>
                  <a:srgbClr val="333333"/>
                </a:solidFill>
                <a:effectLst/>
              </a:rPr>
              <a:t>y </a:t>
            </a:r>
            <a:r>
              <a:rPr lang="es-ES_tradnl" sz="2200" dirty="0">
                <a:solidFill>
                  <a:srgbClr val="333333"/>
                </a:solidFill>
                <a:effectLst/>
              </a:rPr>
              <a:t>o que pueda establecer una </a:t>
            </a:r>
            <a:r>
              <a:rPr lang="es-ES_tradnl" sz="2200" dirty="0" smtClean="0">
                <a:solidFill>
                  <a:srgbClr val="333333"/>
                </a:solidFill>
                <a:effectLst/>
              </a:rPr>
              <a:t>infección</a:t>
            </a:r>
          </a:p>
          <a:p>
            <a:pPr marL="0" indent="0" algn="ctr">
              <a:buNone/>
            </a:pPr>
            <a:endParaRPr lang="es-ES_tradnl" sz="2200" i="1" dirty="0">
              <a:solidFill>
                <a:srgbClr val="000090"/>
              </a:solidFill>
              <a:effectLst/>
            </a:endParaRPr>
          </a:p>
          <a:p>
            <a:pPr marL="0" indent="0" algn="ctr">
              <a:buNone/>
            </a:pPr>
            <a:endParaRPr lang="es-ES_tradnl" sz="2200" i="1" dirty="0" smtClean="0">
              <a:solidFill>
                <a:srgbClr val="000090"/>
              </a:solidFill>
              <a:effectLst/>
            </a:endParaRPr>
          </a:p>
          <a:p>
            <a:r>
              <a:rPr lang="en-US" sz="800" i="1" dirty="0">
                <a:effectLst/>
              </a:rPr>
              <a:t>Copyright © 2007 American Urological Association Education and Research, Inc.® 2 Updated September 2008 </a:t>
            </a:r>
            <a:endParaRPr lang="en-US" sz="800" dirty="0"/>
          </a:p>
          <a:p>
            <a:pPr marL="0" indent="0" algn="ctr">
              <a:buNone/>
            </a:pPr>
            <a:endParaRPr lang="es-ES" sz="2200" i="1" dirty="0">
              <a:solidFill>
                <a:srgbClr val="000090"/>
              </a:solidFill>
            </a:endParaRPr>
          </a:p>
        </p:txBody>
      </p:sp>
      <p:pic>
        <p:nvPicPr>
          <p:cNvPr id="5" name="Imagen 4" descr="escudo hospital.jpe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876" y="238126"/>
            <a:ext cx="1428749" cy="1428749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37637219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>
                <a:cs typeface="Perpetua Titling MT"/>
              </a:rPr>
              <a:t>PROFILAXIS ANTIBIOTICA PREQUIRURGICA</a:t>
            </a:r>
            <a:br>
              <a:rPr lang="es-ES" dirty="0">
                <a:cs typeface="Perpetua Titling MT"/>
              </a:rPr>
            </a:b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type="subTitle" idx="1"/>
          </p:nvPr>
        </p:nvSpPr>
        <p:spPr>
          <a:xfrm>
            <a:off x="779463" y="3478306"/>
            <a:ext cx="7583487" cy="3379694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endParaRPr lang="es-ES_tradnl" dirty="0" smtClean="0">
              <a:effectLst/>
            </a:endParaRPr>
          </a:p>
          <a:p>
            <a:pPr marL="0" indent="0" algn="l">
              <a:buNone/>
            </a:pPr>
            <a:r>
              <a:rPr lang="es-ES_tradnl" sz="2600" dirty="0" smtClean="0">
                <a:solidFill>
                  <a:srgbClr val="333333"/>
                </a:solidFill>
                <a:effectLst/>
              </a:rPr>
              <a:t>La </a:t>
            </a:r>
            <a:r>
              <a:rPr lang="es-ES_tradnl" sz="2600" dirty="0">
                <a:solidFill>
                  <a:srgbClr val="333333"/>
                </a:solidFill>
                <a:effectLst/>
              </a:rPr>
              <a:t>profilaxis </a:t>
            </a:r>
            <a:endParaRPr lang="es-ES_tradnl" sz="2600" dirty="0" smtClean="0">
              <a:solidFill>
                <a:srgbClr val="333333"/>
              </a:solidFill>
              <a:effectLst/>
            </a:endParaRPr>
          </a:p>
          <a:p>
            <a:pPr marL="0" indent="0">
              <a:buNone/>
            </a:pPr>
            <a:endParaRPr lang="es-ES_tradnl" sz="2600" dirty="0" smtClean="0">
              <a:solidFill>
                <a:srgbClr val="333333"/>
              </a:solidFill>
              <a:effectLst/>
            </a:endParaRPr>
          </a:p>
          <a:p>
            <a:pPr marL="0" indent="0" algn="l"/>
            <a:r>
              <a:rPr lang="es-ES_tradnl" sz="2600" dirty="0" smtClean="0">
                <a:solidFill>
                  <a:srgbClr val="333333"/>
                </a:solidFill>
                <a:effectLst/>
              </a:rPr>
              <a:t>                         </a:t>
            </a:r>
            <a:r>
              <a:rPr lang="es-ES_tradnl" sz="2600" dirty="0" smtClean="0">
                <a:solidFill>
                  <a:srgbClr val="333333"/>
                </a:solidFill>
                <a:effectLst/>
              </a:rPr>
              <a:t> </a:t>
            </a:r>
            <a:r>
              <a:rPr lang="es-ES_tradnl" sz="2600" dirty="0" smtClean="0">
                <a:solidFill>
                  <a:srgbClr val="333333"/>
                </a:solidFill>
                <a:effectLst/>
              </a:rPr>
              <a:t>Debe comenzar </a:t>
            </a:r>
            <a:r>
              <a:rPr lang="es-ES_tradnl" sz="2600" dirty="0">
                <a:solidFill>
                  <a:srgbClr val="333333"/>
                </a:solidFill>
                <a:effectLst/>
              </a:rPr>
              <a:t>dentro de los 60 minutos de la </a:t>
            </a:r>
            <a:r>
              <a:rPr lang="es-ES_tradnl" sz="2600" dirty="0" smtClean="0">
                <a:solidFill>
                  <a:srgbClr val="333333"/>
                </a:solidFill>
                <a:effectLst/>
              </a:rPr>
              <a:t>incisión quirúrgica</a:t>
            </a:r>
          </a:p>
          <a:p>
            <a:pPr marL="0" indent="0" algn="l"/>
            <a:endParaRPr lang="es-ES_tradnl" sz="2600" dirty="0" smtClean="0">
              <a:solidFill>
                <a:srgbClr val="333333"/>
              </a:solidFill>
              <a:effectLst/>
            </a:endParaRPr>
          </a:p>
          <a:p>
            <a:pPr marL="0" indent="0">
              <a:buNone/>
            </a:pPr>
            <a:r>
              <a:rPr lang="es-ES_tradnl" sz="2600" dirty="0" smtClean="0">
                <a:solidFill>
                  <a:srgbClr val="333333"/>
                </a:solidFill>
                <a:effectLst/>
              </a:rPr>
              <a:t>              120 minutos para </a:t>
            </a:r>
            <a:r>
              <a:rPr lang="es-ES_tradnl" sz="2600" dirty="0" err="1" smtClean="0">
                <a:solidFill>
                  <a:srgbClr val="333333"/>
                </a:solidFill>
                <a:effectLst/>
              </a:rPr>
              <a:t>fluoroquinolonas</a:t>
            </a:r>
            <a:r>
              <a:rPr lang="es-ES_tradnl" sz="2600" dirty="0" smtClean="0">
                <a:solidFill>
                  <a:srgbClr val="333333"/>
                </a:solidFill>
                <a:effectLst/>
              </a:rPr>
              <a:t> intravenosos y </a:t>
            </a:r>
            <a:r>
              <a:rPr lang="es-ES_tradnl" sz="2600" dirty="0" err="1" smtClean="0">
                <a:solidFill>
                  <a:srgbClr val="333333"/>
                </a:solidFill>
                <a:effectLst/>
              </a:rPr>
              <a:t>vancomicina</a:t>
            </a:r>
            <a:endParaRPr lang="es-ES_tradnl" sz="2600" dirty="0" smtClean="0">
              <a:solidFill>
                <a:srgbClr val="333333"/>
              </a:solidFill>
              <a:effectLst/>
            </a:endParaRPr>
          </a:p>
          <a:p>
            <a:pPr marL="0" indent="0">
              <a:buNone/>
            </a:pPr>
            <a:endParaRPr lang="es-ES_tradnl" sz="2600" dirty="0" smtClean="0">
              <a:solidFill>
                <a:srgbClr val="333333"/>
              </a:solidFill>
              <a:effectLst/>
            </a:endParaRPr>
          </a:p>
          <a:p>
            <a:pPr marL="0" indent="0">
              <a:buNone/>
            </a:pPr>
            <a:r>
              <a:rPr lang="es-ES_tradnl" sz="2600" dirty="0" smtClean="0">
                <a:solidFill>
                  <a:srgbClr val="333333"/>
                </a:solidFill>
                <a:effectLst/>
              </a:rPr>
              <a:t>Por </a:t>
            </a:r>
            <a:r>
              <a:rPr lang="es-ES_tradnl" sz="2600" dirty="0">
                <a:solidFill>
                  <a:srgbClr val="333333"/>
                </a:solidFill>
                <a:effectLst/>
              </a:rPr>
              <a:t>lo general se debe interrumpir </a:t>
            </a:r>
            <a:r>
              <a:rPr lang="es-ES_tradnl" sz="2600" dirty="0" smtClean="0">
                <a:solidFill>
                  <a:srgbClr val="333333"/>
                </a:solidFill>
                <a:effectLst/>
              </a:rPr>
              <a:t>al </a:t>
            </a:r>
            <a:r>
              <a:rPr lang="es-ES_tradnl" sz="2600" dirty="0">
                <a:solidFill>
                  <a:srgbClr val="333333"/>
                </a:solidFill>
                <a:effectLst/>
              </a:rPr>
              <a:t>plazo </a:t>
            </a:r>
            <a:r>
              <a:rPr lang="es-ES_tradnl" sz="2600" dirty="0" smtClean="0">
                <a:solidFill>
                  <a:srgbClr val="333333"/>
                </a:solidFill>
                <a:effectLst/>
              </a:rPr>
              <a:t>de 24 </a:t>
            </a:r>
            <a:r>
              <a:rPr lang="es-ES_tradnl" sz="2600" dirty="0">
                <a:solidFill>
                  <a:srgbClr val="333333"/>
                </a:solidFill>
                <a:effectLst/>
              </a:rPr>
              <a:t>horas </a:t>
            </a:r>
            <a:endParaRPr lang="es-ES_tradnl" sz="2600" dirty="0" smtClean="0">
              <a:solidFill>
                <a:srgbClr val="333333"/>
              </a:solidFill>
              <a:effectLst/>
            </a:endParaRPr>
          </a:p>
          <a:p>
            <a:pPr marL="0" indent="0" algn="ctr">
              <a:buNone/>
            </a:pPr>
            <a:endParaRPr lang="es-ES_tradnl" sz="2200" i="1" dirty="0">
              <a:solidFill>
                <a:srgbClr val="000090"/>
              </a:solidFill>
              <a:effectLst/>
            </a:endParaRPr>
          </a:p>
          <a:p>
            <a:pPr marL="0" indent="0" algn="ctr">
              <a:buNone/>
            </a:pPr>
            <a:endParaRPr lang="es-ES_tradnl" sz="2200" i="1" dirty="0" smtClean="0">
              <a:solidFill>
                <a:srgbClr val="000090"/>
              </a:solidFill>
              <a:effectLst/>
            </a:endParaRPr>
          </a:p>
          <a:p>
            <a:pPr marL="0" indent="0" algn="ctr">
              <a:buNone/>
            </a:pPr>
            <a:endParaRPr lang="es-ES_tradnl" sz="2200" i="1" dirty="0">
              <a:solidFill>
                <a:srgbClr val="000090"/>
              </a:solidFill>
              <a:effectLst/>
            </a:endParaRPr>
          </a:p>
          <a:p>
            <a:pPr marL="0" indent="0" algn="ctr">
              <a:buNone/>
            </a:pPr>
            <a:endParaRPr lang="es-ES_tradnl" sz="2200" i="1" dirty="0" smtClean="0">
              <a:solidFill>
                <a:srgbClr val="000090"/>
              </a:solidFill>
              <a:effectLst/>
            </a:endParaRPr>
          </a:p>
          <a:p>
            <a:r>
              <a:rPr lang="en-US" sz="900" i="1" dirty="0">
                <a:effectLst/>
              </a:rPr>
              <a:t>Copyright © 2007 American Urological Association Education and Research, Inc.® 2 Updated September 2008 </a:t>
            </a:r>
            <a:endParaRPr lang="en-US" sz="900" dirty="0"/>
          </a:p>
          <a:p>
            <a:pPr marL="0" indent="0" algn="ctr">
              <a:buNone/>
            </a:pPr>
            <a:endParaRPr lang="es-ES" sz="2200" i="1" dirty="0">
              <a:solidFill>
                <a:srgbClr val="000090"/>
              </a:solidFill>
            </a:endParaRPr>
          </a:p>
          <a:p>
            <a:endParaRPr lang="es-ES" dirty="0"/>
          </a:p>
        </p:txBody>
      </p:sp>
      <p:pic>
        <p:nvPicPr>
          <p:cNvPr id="5" name="Imagen 4" descr="escudo hospital.jpe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876" y="238126"/>
            <a:ext cx="1428749" cy="1428749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14871280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>
                <a:cs typeface="Perpetua Titling MT"/>
              </a:rPr>
              <a:t>PROFILAXIS ANTIBIOTICA PREQUIRURGICA</a:t>
            </a:r>
            <a:br>
              <a:rPr lang="es-ES" dirty="0">
                <a:cs typeface="Perpetua Titling MT"/>
              </a:rPr>
            </a:b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type="subTitle" idx="1"/>
          </p:nvPr>
        </p:nvSpPr>
        <p:spPr>
          <a:xfrm>
            <a:off x="779463" y="3388472"/>
            <a:ext cx="7583487" cy="3379695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endParaRPr lang="es-ES_tradnl" dirty="0" smtClean="0">
              <a:effectLst/>
            </a:endParaRPr>
          </a:p>
          <a:p>
            <a:pPr marL="0" indent="0" algn="ctr">
              <a:buNone/>
            </a:pPr>
            <a:endParaRPr lang="es-ES_tradnl" dirty="0">
              <a:effectLst/>
            </a:endParaRPr>
          </a:p>
          <a:p>
            <a:pPr marL="0" indent="0" algn="ctr">
              <a:buNone/>
            </a:pPr>
            <a:r>
              <a:rPr lang="es-ES_tradnl" sz="2000" dirty="0" smtClean="0">
                <a:solidFill>
                  <a:srgbClr val="333333"/>
                </a:solidFill>
                <a:effectLst/>
              </a:rPr>
              <a:t>Infecciones </a:t>
            </a:r>
            <a:r>
              <a:rPr lang="es-ES_tradnl" sz="2000" dirty="0">
                <a:solidFill>
                  <a:srgbClr val="333333"/>
                </a:solidFill>
                <a:effectLst/>
              </a:rPr>
              <a:t>del sitio </a:t>
            </a:r>
            <a:r>
              <a:rPr lang="es-ES_tradnl" sz="2000" dirty="0" smtClean="0">
                <a:solidFill>
                  <a:srgbClr val="333333"/>
                </a:solidFill>
                <a:effectLst/>
              </a:rPr>
              <a:t>quirúrgico</a:t>
            </a:r>
          </a:p>
          <a:p>
            <a:pPr marL="0" indent="0" algn="ctr">
              <a:buNone/>
            </a:pPr>
            <a:endParaRPr lang="es-ES_tradnl" sz="2000" dirty="0" smtClean="0">
              <a:solidFill>
                <a:srgbClr val="333333"/>
              </a:solidFill>
              <a:effectLst/>
            </a:endParaRPr>
          </a:p>
          <a:p>
            <a:pPr marL="0" indent="0" algn="ctr">
              <a:buNone/>
            </a:pPr>
            <a:r>
              <a:rPr lang="es-ES_tradnl" sz="2000" dirty="0" smtClean="0">
                <a:solidFill>
                  <a:srgbClr val="333333"/>
                </a:solidFill>
                <a:effectLst/>
              </a:rPr>
              <a:t>              Complican hasta el 5% de los procedimientos </a:t>
            </a:r>
            <a:r>
              <a:rPr lang="es-ES_tradnl" sz="2000" dirty="0" err="1" smtClean="0">
                <a:solidFill>
                  <a:srgbClr val="333333"/>
                </a:solidFill>
                <a:effectLst/>
              </a:rPr>
              <a:t>extraabdominales</a:t>
            </a:r>
            <a:r>
              <a:rPr lang="es-ES_tradnl" sz="2000" dirty="0" smtClean="0">
                <a:solidFill>
                  <a:srgbClr val="333333"/>
                </a:solidFill>
                <a:effectLst/>
              </a:rPr>
              <a:t> limpios</a:t>
            </a:r>
          </a:p>
          <a:p>
            <a:pPr marL="0" indent="0" algn="ctr">
              <a:buNone/>
            </a:pPr>
            <a:endParaRPr lang="es-ES_tradnl" sz="2000" dirty="0" smtClean="0">
              <a:solidFill>
                <a:srgbClr val="333333"/>
              </a:solidFill>
              <a:effectLst/>
            </a:endParaRPr>
          </a:p>
          <a:p>
            <a:pPr marL="0" indent="0" algn="l">
              <a:buNone/>
            </a:pPr>
            <a:r>
              <a:rPr lang="es-ES_tradnl" sz="2000" dirty="0" smtClean="0">
                <a:solidFill>
                  <a:srgbClr val="333333"/>
                </a:solidFill>
                <a:effectLst/>
              </a:rPr>
              <a:t>                   Un 20% de los procedimientos </a:t>
            </a:r>
            <a:r>
              <a:rPr lang="es-ES_tradnl" sz="2000" dirty="0" err="1" smtClean="0">
                <a:solidFill>
                  <a:srgbClr val="333333"/>
                </a:solidFill>
                <a:effectLst/>
              </a:rPr>
              <a:t>intraabdominales</a:t>
            </a:r>
            <a:r>
              <a:rPr lang="es-ES_tradnl" sz="2000" dirty="0" smtClean="0">
                <a:solidFill>
                  <a:srgbClr val="333333"/>
                </a:solidFill>
                <a:effectLst/>
              </a:rPr>
              <a:t> </a:t>
            </a:r>
          </a:p>
          <a:p>
            <a:pPr marL="0" indent="0" algn="ctr">
              <a:buNone/>
            </a:pPr>
            <a:endParaRPr lang="es-ES_tradnl" sz="2000" dirty="0" smtClean="0">
              <a:solidFill>
                <a:srgbClr val="333333"/>
              </a:solidFill>
              <a:effectLst/>
            </a:endParaRPr>
          </a:p>
          <a:p>
            <a:pPr marL="0" indent="0" algn="ctr">
              <a:buNone/>
            </a:pPr>
            <a:r>
              <a:rPr lang="es-ES_tradnl" sz="2000" dirty="0" smtClean="0">
                <a:solidFill>
                  <a:srgbClr val="333333"/>
                </a:solidFill>
                <a:effectLst/>
              </a:rPr>
              <a:t>                 Las </a:t>
            </a:r>
            <a:r>
              <a:rPr lang="es-ES_tradnl" sz="2000" dirty="0">
                <a:solidFill>
                  <a:srgbClr val="333333"/>
                </a:solidFill>
                <a:effectLst/>
              </a:rPr>
              <a:t>infecciones urinarias son el tipo más común de infección nosocomial </a:t>
            </a:r>
            <a:endParaRPr lang="es-ES_tradnl" sz="2000" dirty="0" smtClean="0">
              <a:solidFill>
                <a:srgbClr val="333333"/>
              </a:solidFill>
              <a:effectLst/>
            </a:endParaRPr>
          </a:p>
          <a:p>
            <a:pPr marL="0" indent="0" algn="ctr">
              <a:buNone/>
            </a:pPr>
            <a:endParaRPr lang="es-ES_tradnl" sz="2000" i="1" dirty="0" smtClean="0">
              <a:solidFill>
                <a:srgbClr val="000090"/>
              </a:solidFill>
              <a:effectLst/>
            </a:endParaRPr>
          </a:p>
          <a:p>
            <a:pPr marL="0" indent="0" algn="ctr">
              <a:buNone/>
            </a:pPr>
            <a:endParaRPr lang="es-ES_tradnl" sz="2000" i="1" dirty="0">
              <a:solidFill>
                <a:srgbClr val="000090"/>
              </a:solidFill>
              <a:effectLst/>
            </a:endParaRPr>
          </a:p>
          <a:p>
            <a:r>
              <a:rPr lang="en-US" sz="900" i="1" dirty="0">
                <a:effectLst/>
              </a:rPr>
              <a:t>Copyright © 2007 American Urological Association Education and Research, Inc.® 2 Updated September 2008 </a:t>
            </a:r>
            <a:endParaRPr lang="en-US" sz="900" dirty="0"/>
          </a:p>
          <a:p>
            <a:pPr marL="0" indent="0" algn="ctr">
              <a:buNone/>
            </a:pPr>
            <a:endParaRPr lang="es-ES_tradnl" sz="2000" i="1" dirty="0" smtClean="0">
              <a:solidFill>
                <a:srgbClr val="000090"/>
              </a:solidFill>
              <a:effectLst/>
            </a:endParaRPr>
          </a:p>
        </p:txBody>
      </p:sp>
      <p:pic>
        <p:nvPicPr>
          <p:cNvPr id="5" name="Imagen 4" descr="escudo hospital.jpe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876" y="238126"/>
            <a:ext cx="1428749" cy="1428749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37663931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Precedente">
  <a:themeElements>
    <a:clrScheme name="Precedent">
      <a:dk1>
        <a:srgbClr val="921F07"/>
      </a:dk1>
      <a:lt1>
        <a:sysClr val="window" lastClr="FFFFFF"/>
      </a:lt1>
      <a:dk2>
        <a:srgbClr val="333333"/>
      </a:dk2>
      <a:lt2>
        <a:srgbClr val="E5E5D3"/>
      </a:lt2>
      <a:accent1>
        <a:srgbClr val="993232"/>
      </a:accent1>
      <a:accent2>
        <a:srgbClr val="9B6C34"/>
      </a:accent2>
      <a:accent3>
        <a:srgbClr val="736C5D"/>
      </a:accent3>
      <a:accent4>
        <a:srgbClr val="C9972B"/>
      </a:accent4>
      <a:accent5>
        <a:srgbClr val="C95F2B"/>
      </a:accent5>
      <a:accent6>
        <a:srgbClr val="8F7A05"/>
      </a:accent6>
      <a:hlink>
        <a:srgbClr val="933926"/>
      </a:hlink>
      <a:folHlink>
        <a:srgbClr val="916019"/>
      </a:folHlink>
    </a:clrScheme>
    <a:fontScheme name="Precedent">
      <a:majorFont>
        <a:latin typeface="Perpetua Titling MT"/>
        <a:ea typeface=""/>
        <a:cs typeface=""/>
        <a:font script="Jpan" typeface="ＭＳ Ｐ明朝"/>
      </a:majorFont>
      <a:minorFont>
        <a:latin typeface="Calisto MT"/>
        <a:ea typeface=""/>
        <a:cs typeface=""/>
        <a:font script="Jpan" typeface="ＭＳ Ｐ明朝"/>
      </a:minorFont>
    </a:fontScheme>
    <a:fmtScheme name="Precedent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satMod val="135000"/>
              </a:schemeClr>
            </a:gs>
            <a:gs pos="100000">
              <a:schemeClr val="phClr">
                <a:tint val="100000"/>
                <a:shade val="30000"/>
                <a:satMod val="135000"/>
              </a:schemeClr>
            </a:gs>
          </a:gsLst>
          <a:path path="circle">
            <a:fillToRect l="70000" t="10000" b="7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0000"/>
                <a:satMod val="135000"/>
              </a:schemeClr>
              <a:schemeClr val="phClr">
                <a:satMod val="150000"/>
                <a:lumMod val="11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101600" dist="25400" dir="4800000" sx="103000" sy="103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3000000"/>
            </a:lightRig>
          </a:scene3d>
          <a:sp3d prstMaterial="softEdge">
            <a:bevelT w="0" h="0"/>
          </a:sp3d>
        </a:effectStyle>
        <a:effectStyle>
          <a:effectLst>
            <a:innerShdw blurRad="127000" dist="38100" dir="13200000">
              <a:srgbClr val="000000">
                <a:alpha val="75000"/>
              </a:srgbClr>
            </a:innerShdw>
            <a:outerShdw blurRad="38100" dist="12700" dir="1800000" sx="101000" sy="101000" rotWithShape="0">
              <a:srgbClr val="000000">
                <a:alpha val="40000"/>
              </a:srgbClr>
            </a:outerShdw>
            <a:reflection blurRad="127000" stA="25000" endPos="30000" dist="12700" dir="5400000" sy="-100000" rotWithShape="0"/>
          </a:effectLst>
          <a:scene3d>
            <a:camera prst="orthographicFront">
              <a:rot lat="0" lon="0" rev="0"/>
            </a:camera>
            <a:lightRig rig="twoPt" dir="t">
              <a:rot lat="0" lon="0" rev="12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satMod val="135000"/>
              </a:schemeClr>
            </a:gs>
            <a:gs pos="100000">
              <a:schemeClr val="phClr">
                <a:shade val="30000"/>
                <a:satMod val="150000"/>
              </a:schemeClr>
            </a:gs>
          </a:gsLst>
          <a:path path="circle">
            <a:fillToRect t="10000" r="70000" b="70000"/>
          </a:path>
        </a:gradFill>
        <a:blipFill rotWithShape="1">
          <a:blip xmlns:r="http://schemas.openxmlformats.org/officeDocument/2006/relationships" r:embed="rId2">
            <a:duotone>
              <a:schemeClr val="phClr">
                <a:shade val="10000"/>
                <a:satMod val="130000"/>
                <a:lumMod val="80000"/>
              </a:schemeClr>
              <a:schemeClr val="phClr">
                <a:satMod val="150000"/>
                <a:lumMod val="11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Precedente.thmx</Template>
  <TotalTime>1789</TotalTime>
  <Words>1115</Words>
  <Application>Microsoft Macintosh PowerPoint</Application>
  <PresentationFormat>Presentación en pantalla (4:3)</PresentationFormat>
  <Paragraphs>273</Paragraphs>
  <Slides>26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26</vt:i4>
      </vt:variant>
    </vt:vector>
  </HeadingPairs>
  <TitlesOfParts>
    <vt:vector size="27" baseType="lpstr">
      <vt:lpstr>Precedente</vt:lpstr>
      <vt:lpstr>Congreso argentino de urologia  tucuman 2016</vt:lpstr>
      <vt:lpstr>Profilaxis antibiotica prequirurgica revision normas aUa</vt:lpstr>
      <vt:lpstr>concepto</vt:lpstr>
      <vt:lpstr>PROFILAXIS ANTIBIOTICA PREQUIRURGICA </vt:lpstr>
      <vt:lpstr>PROFILAXIS ANTIBIOTICA PREQUIRURGICA </vt:lpstr>
      <vt:lpstr>PROFILAXIS ANTIBIOTICA PREQUIRURGICA </vt:lpstr>
      <vt:lpstr>PROFILAXIS ANTIBIOTICA PREQUIRURGICA </vt:lpstr>
      <vt:lpstr>PROFILAXIS ANTIBIOTICA PREQUIRURGICA </vt:lpstr>
      <vt:lpstr>PROFILAXIS ANTIBIOTICA PREQUIRURGICA </vt:lpstr>
      <vt:lpstr>PROFILAXIS ANTIBIOTICA PREQUIRURGICA </vt:lpstr>
      <vt:lpstr>PROFILAXIS ANTIBIOTICA PREQUIRURGICA </vt:lpstr>
      <vt:lpstr>PROFILAXIS ANTIBIOTICA PREQUIRURGICA </vt:lpstr>
      <vt:lpstr>Factores relacionados con el paciente que afectan la respuesta a las infecciones quirurgicas</vt:lpstr>
      <vt:lpstr> Clasificación de heridas quirúrgicas </vt:lpstr>
      <vt:lpstr>Clasificación de heridas quirúrgicas</vt:lpstr>
      <vt:lpstr>Familia de antibioticos</vt:lpstr>
      <vt:lpstr>Familia de antibioticos</vt:lpstr>
      <vt:lpstr>Familia de antibioticos</vt:lpstr>
      <vt:lpstr>Familia de antibioticos</vt:lpstr>
      <vt:lpstr>Familia de antibioticos</vt:lpstr>
      <vt:lpstr> instrumentacion tracto urinario bajo tratamiento ≤24 hours  </vt:lpstr>
      <vt:lpstr>Instrumentacion tracto urinario superior tratamiento ≤24 hours </vt:lpstr>
      <vt:lpstr>Cirugia abierta o laparoscopica tratamiento ≤24 hours </vt:lpstr>
      <vt:lpstr>  Aumento del riesgo de bacteriemia asociada a   los procedimientos urológicos </vt:lpstr>
      <vt:lpstr>  Aumento del riesgo de bacteriemia asociado a      los procedimientos urológicos </vt:lpstr>
      <vt:lpstr>Gracias por su atencion</vt:lpstr>
    </vt:vector>
  </TitlesOfParts>
  <Company>iborrafer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Profilaxis antibiotica prequirurgica</dc:title>
  <dc:creator>Usuario iborrafer</dc:creator>
  <cp:lastModifiedBy>Usuario iborrafer</cp:lastModifiedBy>
  <cp:revision>120</cp:revision>
  <dcterms:created xsi:type="dcterms:W3CDTF">2016-08-09T11:37:48Z</dcterms:created>
  <dcterms:modified xsi:type="dcterms:W3CDTF">2016-09-08T13:27:17Z</dcterms:modified>
</cp:coreProperties>
</file>